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35" r:id="rId1"/>
  </p:sldMasterIdLst>
  <p:sldIdLst>
    <p:sldId id="256" r:id="rId2"/>
    <p:sldId id="257" r:id="rId3"/>
    <p:sldId id="259" r:id="rId4"/>
    <p:sldId id="260" r:id="rId5"/>
    <p:sldId id="267" r:id="rId6"/>
    <p:sldId id="268" r:id="rId7"/>
    <p:sldId id="269" r:id="rId8"/>
    <p:sldId id="261" r:id="rId9"/>
    <p:sldId id="270"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4660"/>
  </p:normalViewPr>
  <p:slideViewPr>
    <p:cSldViewPr snapToGrid="0">
      <p:cViewPr varScale="1">
        <p:scale>
          <a:sx n="88" d="100"/>
          <a:sy n="88"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bg1">
                  <a:lumMod val="75000"/>
                </a:schemeClr>
              </a:solidFill>
              <a:ln w="19050">
                <a:solidFill>
                  <a:schemeClr val="tx1"/>
                </a:solidFill>
              </a:ln>
              <a:effectLst/>
            </c:spPr>
          </c:dPt>
          <c:dPt>
            <c:idx val="1"/>
            <c:bubble3D val="0"/>
            <c:spPr>
              <a:solidFill>
                <a:schemeClr val="bg2">
                  <a:lumMod val="50000"/>
                </a:schemeClr>
              </a:solidFill>
              <a:ln w="19050">
                <a:solidFill>
                  <a:schemeClr val="tx1"/>
                </a:solidFill>
              </a:ln>
              <a:effectLst/>
            </c:spPr>
          </c:dPt>
          <c:cat>
            <c:numRef>
              <c:f>Sheet1!$A$2:$A$3</c:f>
              <c:numCache>
                <c:formatCode>General</c:formatCode>
                <c:ptCount val="2"/>
              </c:numCache>
            </c:numRef>
          </c:cat>
          <c:val>
            <c:numRef>
              <c:f>Sheet1!$B$2:$B$3</c:f>
              <c:numCache>
                <c:formatCode>General</c:formatCode>
                <c:ptCount val="2"/>
                <c:pt idx="0">
                  <c:v>75</c:v>
                </c:pt>
                <c:pt idx="1">
                  <c:v>36</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24709139995529E-2"/>
          <c:y val="3.4392393377487389E-2"/>
          <c:w val="0.87742524003076972"/>
          <c:h val="0.84246554216635816"/>
        </c:manualLayout>
      </c:layout>
      <c:lineChart>
        <c:grouping val="standard"/>
        <c:varyColors val="0"/>
        <c:ser>
          <c:idx val="0"/>
          <c:order val="0"/>
          <c:tx>
            <c:strRef>
              <c:f>Sheet1!$B$1</c:f>
              <c:strCache>
                <c:ptCount val="1"/>
                <c:pt idx="0">
                  <c:v>All recs</c:v>
                </c:pt>
              </c:strCache>
            </c:strRef>
          </c:tx>
          <c:spPr>
            <a:ln w="63500" cap="rnd">
              <a:solidFill>
                <a:schemeClr val="bg1">
                  <a:lumMod val="65000"/>
                </a:schemeClr>
              </a:solidFill>
              <a:round/>
            </a:ln>
            <a:effectLst/>
          </c:spPr>
          <c:marker>
            <c:symbol val="none"/>
          </c:marker>
          <c:cat>
            <c:numRef>
              <c:f>Sheet1!$A$12:$A$42</c:f>
              <c:numCache>
                <c:formatCode>General</c:formatCode>
                <c:ptCount val="31"/>
              </c:numCache>
            </c:numRef>
          </c:cat>
          <c:val>
            <c:numRef>
              <c:f>Sheet1!$B$12:$B$42</c:f>
              <c:numCache>
                <c:formatCode>General</c:formatCode>
                <c:ptCount val="31"/>
                <c:pt idx="0">
                  <c:v>89.542384827142683</c:v>
                </c:pt>
                <c:pt idx="1">
                  <c:v>94.914927916771248</c:v>
                </c:pt>
                <c:pt idx="2">
                  <c:v>100.60982359177753</c:v>
                </c:pt>
                <c:pt idx="3">
                  <c:v>106.64641300728418</c:v>
                </c:pt>
                <c:pt idx="4">
                  <c:v>113.04519778772124</c:v>
                </c:pt>
                <c:pt idx="5">
                  <c:v>119.82790965498451</c:v>
                </c:pt>
                <c:pt idx="6">
                  <c:v>127.01758423428358</c:v>
                </c:pt>
                <c:pt idx="7">
                  <c:v>134.63863928834058</c:v>
                </c:pt>
                <c:pt idx="8">
                  <c:v>142.71695764564103</c:v>
                </c:pt>
                <c:pt idx="9">
                  <c:v>151.2799751043795</c:v>
                </c:pt>
                <c:pt idx="10">
                  <c:v>160.35677361064228</c:v>
                </c:pt>
                <c:pt idx="11">
                  <c:v>169.97818002728081</c:v>
                </c:pt>
                <c:pt idx="12">
                  <c:v>180.17687082891766</c:v>
                </c:pt>
                <c:pt idx="13">
                  <c:v>190.9874830786527</c:v>
                </c:pt>
                <c:pt idx="14">
                  <c:v>202.44673206337185</c:v>
                </c:pt>
                <c:pt idx="15">
                  <c:v>214.59353598717416</c:v>
                </c:pt>
                <c:pt idx="16">
                  <c:v>227.46914814640462</c:v>
                </c:pt>
                <c:pt idx="17">
                  <c:v>241.1172970351889</c:v>
                </c:pt>
                <c:pt idx="18">
                  <c:v>255.58433485730023</c:v>
                </c:pt>
                <c:pt idx="19">
                  <c:v>270.91939494873827</c:v>
                </c:pt>
                <c:pt idx="20">
                  <c:v>287.17455864566256</c:v>
                </c:pt>
                <c:pt idx="21">
                  <c:v>304.40503216440231</c:v>
                </c:pt>
                <c:pt idx="22">
                  <c:v>322.66933409426645</c:v>
                </c:pt>
                <c:pt idx="23">
                  <c:v>342.02949413992241</c:v>
                </c:pt>
                <c:pt idx="24">
                  <c:v>362.55126378831773</c:v>
                </c:pt>
                <c:pt idx="25">
                  <c:v>384.30433961561681</c:v>
                </c:pt>
                <c:pt idx="26">
                  <c:v>407.36259999255384</c:v>
                </c:pt>
                <c:pt idx="27">
                  <c:v>431.80435599210705</c:v>
                </c:pt>
                <c:pt idx="28">
                  <c:v>457.71261735163347</c:v>
                </c:pt>
                <c:pt idx="29">
                  <c:v>485.1753743927315</c:v>
                </c:pt>
                <c:pt idx="30">
                  <c:v>514.28589685629538</c:v>
                </c:pt>
              </c:numCache>
            </c:numRef>
          </c:val>
          <c:smooth val="0"/>
        </c:ser>
        <c:ser>
          <c:idx val="1"/>
          <c:order val="1"/>
          <c:tx>
            <c:strRef>
              <c:f>Sheet1!$C$1</c:f>
              <c:strCache>
                <c:ptCount val="1"/>
                <c:pt idx="0">
                  <c:v>This rec</c:v>
                </c:pt>
              </c:strCache>
            </c:strRef>
          </c:tx>
          <c:spPr>
            <a:ln w="63500" cap="rnd">
              <a:solidFill>
                <a:schemeClr val="tx1"/>
              </a:solidFill>
              <a:round/>
            </a:ln>
            <a:effectLst/>
          </c:spPr>
          <c:marker>
            <c:symbol val="none"/>
          </c:marker>
          <c:cat>
            <c:numRef>
              <c:f>Sheet1!$A$12:$A$42</c:f>
              <c:numCache>
                <c:formatCode>General</c:formatCode>
                <c:ptCount val="31"/>
              </c:numCache>
            </c:numRef>
          </c:cat>
          <c:val>
            <c:numRef>
              <c:f>Sheet1!$C$12:$C$42</c:f>
              <c:numCache>
                <c:formatCode>General</c:formatCode>
                <c:ptCount val="31"/>
                <c:pt idx="0">
                  <c:v>5.6946837901181242</c:v>
                </c:pt>
                <c:pt idx="1">
                  <c:v>6.7766737102405674</c:v>
                </c:pt>
                <c:pt idx="2">
                  <c:v>8.0642417151862755</c:v>
                </c:pt>
                <c:pt idx="3">
                  <c:v>9.5964476410716681</c:v>
                </c:pt>
                <c:pt idx="4">
                  <c:v>11.419772692875284</c:v>
                </c:pt>
                <c:pt idx="5">
                  <c:v>13.589529504521588</c:v>
                </c:pt>
                <c:pt idx="6">
                  <c:v>16.17154011038069</c:v>
                </c:pt>
                <c:pt idx="7">
                  <c:v>19.244132731353019</c:v>
                </c:pt>
                <c:pt idx="8">
                  <c:v>22.900517950310093</c:v>
                </c:pt>
                <c:pt idx="9">
                  <c:v>27.251616360869011</c:v>
                </c:pt>
                <c:pt idx="10">
                  <c:v>32.429423469434127</c:v>
                </c:pt>
                <c:pt idx="11">
                  <c:v>38.591013928626609</c:v>
                </c:pt>
                <c:pt idx="12">
                  <c:v>45.923306575065666</c:v>
                </c:pt>
                <c:pt idx="13">
                  <c:v>54.648734824328145</c:v>
                </c:pt>
                <c:pt idx="14">
                  <c:v>65.031994440950484</c:v>
                </c:pt>
                <c:pt idx="15">
                  <c:v>77.388073384731072</c:v>
                </c:pt>
                <c:pt idx="16">
                  <c:v>92.091807327829969</c:v>
                </c:pt>
                <c:pt idx="17">
                  <c:v>109.58925072011766</c:v>
                </c:pt>
                <c:pt idx="18">
                  <c:v>130.41120835694002</c:v>
                </c:pt>
                <c:pt idx="19">
                  <c:v>155.18933794475862</c:v>
                </c:pt>
                <c:pt idx="20">
                  <c:v>184.67531215426277</c:v>
                </c:pt>
                <c:pt idx="21">
                  <c:v>219.76362146357269</c:v>
                </c:pt>
                <c:pt idx="22">
                  <c:v>261.5187095416515</c:v>
                </c:pt>
                <c:pt idx="23">
                  <c:v>311.20726435456527</c:v>
                </c:pt>
                <c:pt idx="24">
                  <c:v>370.33664458193266</c:v>
                </c:pt>
                <c:pt idx="25">
                  <c:v>440.70060705249989</c:v>
                </c:pt>
                <c:pt idx="26">
                  <c:v>524.43372239247492</c:v>
                </c:pt>
                <c:pt idx="27">
                  <c:v>624.07612964704515</c:v>
                </c:pt>
                <c:pt idx="28">
                  <c:v>742.65059427998369</c:v>
                </c:pt>
                <c:pt idx="29">
                  <c:v>883.7542071931806</c:v>
                </c:pt>
                <c:pt idx="30">
                  <c:v>1051.6675065598849</c:v>
                </c:pt>
              </c:numCache>
            </c:numRef>
          </c:val>
          <c:smooth val="0"/>
        </c:ser>
        <c:dLbls>
          <c:showLegendKey val="0"/>
          <c:showVal val="0"/>
          <c:showCatName val="0"/>
          <c:showSerName val="0"/>
          <c:showPercent val="0"/>
          <c:showBubbleSize val="0"/>
        </c:dLbls>
        <c:smooth val="0"/>
        <c:axId val="395027192"/>
        <c:axId val="395027584"/>
      </c:lineChart>
      <c:catAx>
        <c:axId val="3950271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smtClean="0"/>
                  <a:t>Species</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5027584"/>
        <c:crosses val="autoZero"/>
        <c:auto val="1"/>
        <c:lblAlgn val="ctr"/>
        <c:lblOffset val="100"/>
        <c:noMultiLvlLbl val="0"/>
      </c:catAx>
      <c:valAx>
        <c:axId val="39502758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smtClean="0"/>
                  <a:t>Number of records</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5027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7F935BC-B1FE-44FF-B409-6AB5E6589818}" type="datetimeFigureOut">
              <a:rPr lang="en-GB" smtClean="0"/>
              <a:t>08/12/2017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2818312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F935BC-B1FE-44FF-B409-6AB5E6589818}" type="datetimeFigureOut">
              <a:rPr lang="en-GB" smtClean="0"/>
              <a:t>08/12/2017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385308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F935BC-B1FE-44FF-B409-6AB5E6589818}" type="datetimeFigureOut">
              <a:rPr lang="en-GB" smtClean="0"/>
              <a:t>08/12/2017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14003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F935BC-B1FE-44FF-B409-6AB5E6589818}" type="datetimeFigureOut">
              <a:rPr lang="en-GB" smtClean="0"/>
              <a:t>08/12/2017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142244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F935BC-B1FE-44FF-B409-6AB5E6589818}" type="datetimeFigureOut">
              <a:rPr lang="en-GB" smtClean="0"/>
              <a:t>08/12/2017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420827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7F935BC-B1FE-44FF-B409-6AB5E6589818}" type="datetimeFigureOut">
              <a:rPr lang="en-GB" smtClean="0"/>
              <a:t>08/12/2017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5953181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7F935BC-B1FE-44FF-B409-6AB5E6589818}" type="datetimeFigureOut">
              <a:rPr lang="en-GB" smtClean="0"/>
              <a:t>08/12/2017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340896425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7F935BC-B1FE-44FF-B409-6AB5E6589818}" type="datetimeFigureOut">
              <a:rPr lang="en-GB" smtClean="0"/>
              <a:t>08/12/2017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220666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935BC-B1FE-44FF-B409-6AB5E6589818}" type="datetimeFigureOut">
              <a:rPr lang="en-GB" smtClean="0"/>
              <a:t>08/12/2017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76900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F935BC-B1FE-44FF-B409-6AB5E6589818}" type="datetimeFigureOut">
              <a:rPr lang="en-GB" smtClean="0"/>
              <a:t>08/12/2017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35624356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F935BC-B1FE-44FF-B409-6AB5E6589818}" type="datetimeFigureOut">
              <a:rPr lang="en-GB" smtClean="0"/>
              <a:t>08/12/2017</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402B23-2510-4926-9001-F80D340F7BD7}" type="slidenum">
              <a:rPr lang="en-GB" smtClean="0"/>
              <a:t>‹#›</a:t>
            </a:fld>
            <a:endParaRPr lang="en-GB"/>
          </a:p>
        </p:txBody>
      </p:sp>
    </p:spTree>
    <p:extLst>
      <p:ext uri="{BB962C8B-B14F-4D97-AF65-F5344CB8AC3E}">
        <p14:creationId xmlns:p14="http://schemas.microsoft.com/office/powerpoint/2010/main" val="3975714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935BC-B1FE-44FF-B409-6AB5E6589818}" type="datetimeFigureOut">
              <a:rPr lang="en-GB" smtClean="0"/>
              <a:t>08/12/2017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402B23-2510-4926-9001-F80D340F7BD7}" type="slidenum">
              <a:rPr lang="en-GB" smtClean="0"/>
              <a:t>‹#›</a:t>
            </a:fld>
            <a:endParaRPr lang="en-GB"/>
          </a:p>
        </p:txBody>
      </p:sp>
    </p:spTree>
    <p:extLst>
      <p:ext uri="{BB962C8B-B14F-4D97-AF65-F5344CB8AC3E}">
        <p14:creationId xmlns:p14="http://schemas.microsoft.com/office/powerpoint/2010/main" val="3164372805"/>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grayscl/>
            <a:lum bright="-20000" contrast="40000"/>
            <a:extLst>
              <a:ext uri="{28A0092B-C50C-407E-A947-70E740481C1C}">
                <a14:useLocalDpi xmlns:a14="http://schemas.microsoft.com/office/drawing/2010/main"/>
              </a:ext>
            </a:extLst>
          </a:blip>
          <a:stretch>
            <a:fillRect/>
          </a:stretch>
        </p:blipFill>
        <p:spPr>
          <a:xfrm>
            <a:off x="-117033" y="-240719"/>
            <a:ext cx="2950048" cy="5181205"/>
          </a:xfrm>
          <a:prstGeom prst="rect">
            <a:avLst/>
          </a:prstGeom>
        </p:spPr>
      </p:pic>
      <p:pic>
        <p:nvPicPr>
          <p:cNvPr id="3" name="Picture 2"/>
          <p:cNvPicPr>
            <a:picLocks noChangeAspect="1"/>
          </p:cNvPicPr>
          <p:nvPr/>
        </p:nvPicPr>
        <p:blipFill>
          <a:blip r:embed="rId3" cstate="print">
            <a:grayscl/>
            <a:lum bright="-20000" contrast="40000"/>
            <a:extLst>
              <a:ext uri="{28A0092B-C50C-407E-A947-70E740481C1C}">
                <a14:useLocalDpi xmlns:a14="http://schemas.microsoft.com/office/drawing/2010/main"/>
              </a:ext>
            </a:extLst>
          </a:blip>
          <a:stretch>
            <a:fillRect/>
          </a:stretch>
        </p:blipFill>
        <p:spPr>
          <a:xfrm>
            <a:off x="9522625" y="0"/>
            <a:ext cx="3092664" cy="5072743"/>
          </a:xfrm>
          <a:prstGeom prst="rect">
            <a:avLst/>
          </a:prstGeom>
        </p:spPr>
      </p:pic>
      <p:sp>
        <p:nvSpPr>
          <p:cNvPr id="2" name="Title 1"/>
          <p:cNvSpPr>
            <a:spLocks noGrp="1"/>
          </p:cNvSpPr>
          <p:nvPr>
            <p:ph type="ctrTitle"/>
          </p:nvPr>
        </p:nvSpPr>
        <p:spPr>
          <a:xfrm>
            <a:off x="2569146" y="323302"/>
            <a:ext cx="7806633" cy="1712497"/>
          </a:xfrm>
        </p:spPr>
        <p:txBody>
          <a:bodyPr>
            <a:noAutofit/>
          </a:bodyPr>
          <a:lstStyle/>
          <a:p>
            <a:r>
              <a:rPr lang="en-GB" sz="3200" dirty="0"/>
              <a:t>Quantifying the behaviour of Citizen Scientists reveals the origins of bias in volunteer collected data</a:t>
            </a:r>
          </a:p>
        </p:txBody>
      </p:sp>
      <p:sp>
        <p:nvSpPr>
          <p:cNvPr id="4" name="TextBox 3"/>
          <p:cNvSpPr txBox="1"/>
          <p:nvPr/>
        </p:nvSpPr>
        <p:spPr>
          <a:xfrm>
            <a:off x="3680353" y="3132190"/>
            <a:ext cx="5584221" cy="646331"/>
          </a:xfrm>
          <a:prstGeom prst="rect">
            <a:avLst/>
          </a:prstGeom>
          <a:noFill/>
        </p:spPr>
        <p:txBody>
          <a:bodyPr wrap="none" rtlCol="0">
            <a:spAutoFit/>
          </a:bodyPr>
          <a:lstStyle/>
          <a:p>
            <a:r>
              <a:rPr lang="en-GB" b="1" dirty="0"/>
              <a:t>Tom August, Richard Fox, David Roy, and Michael Pocock</a:t>
            </a:r>
            <a:endParaRPr lang="en-GB" dirty="0"/>
          </a:p>
          <a:p>
            <a:endParaRPr lang="en-GB" dirty="0"/>
          </a:p>
        </p:txBody>
      </p:sp>
      <p:sp>
        <p:nvSpPr>
          <p:cNvPr id="11" name="Rectangle 10"/>
          <p:cNvSpPr/>
          <p:nvPr/>
        </p:nvSpPr>
        <p:spPr>
          <a:xfrm>
            <a:off x="1" y="5063319"/>
            <a:ext cx="12192000" cy="179468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060812" y="5543604"/>
            <a:ext cx="8517337" cy="83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2161970" y="5543604"/>
            <a:ext cx="8291137" cy="834110"/>
            <a:chOff x="9541328" y="3931719"/>
            <a:chExt cx="8291137" cy="834110"/>
          </a:xfrm>
        </p:grpSpPr>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07107" y="3996468"/>
              <a:ext cx="2351315" cy="70461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014080" y="3996468"/>
              <a:ext cx="2818385" cy="680913"/>
            </a:xfrm>
            <a:prstGeom prst="rect">
              <a:avLst/>
            </a:prstGeom>
          </p:spPr>
        </p:pic>
        <p:pic>
          <p:nvPicPr>
            <p:cNvPr id="7" name="Picture 6"/>
            <p:cNvPicPr>
              <a:picLocks noChangeAspect="1"/>
            </p:cNvPicPr>
            <p:nvPr/>
          </p:nvPicPr>
          <p:blipFill>
            <a:blip r:embed="rId6"/>
            <a:stretch>
              <a:fillRect/>
            </a:stretch>
          </p:blipFill>
          <p:spPr>
            <a:xfrm>
              <a:off x="9541328" y="3931719"/>
              <a:ext cx="2253344" cy="834110"/>
            </a:xfrm>
            <a:prstGeom prst="rect">
              <a:avLst/>
            </a:prstGeom>
          </p:spPr>
        </p:pic>
      </p:grpSp>
    </p:spTree>
    <p:extLst>
      <p:ext uri="{BB962C8B-B14F-4D97-AF65-F5344CB8AC3E}">
        <p14:creationId xmlns:p14="http://schemas.microsoft.com/office/powerpoint/2010/main" val="42781730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24754" y="0"/>
            <a:ext cx="60672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p:nvSpPr>
        <p:spPr>
          <a:xfrm>
            <a:off x="-21003" y="0"/>
            <a:ext cx="612475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Connector 10"/>
          <p:cNvCxnSpPr>
            <a:endCxn id="4" idx="0"/>
          </p:cNvCxnSpPr>
          <p:nvPr/>
        </p:nvCxnSpPr>
        <p:spPr>
          <a:xfrm flipV="1">
            <a:off x="6124753" y="0"/>
            <a:ext cx="9915" cy="6858000"/>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9056143" cy="584775"/>
          </a:xfrm>
          <a:prstGeom prst="rect">
            <a:avLst/>
          </a:prstGeom>
          <a:noFill/>
        </p:spPr>
        <p:txBody>
          <a:bodyPr wrap="square" rtlCol="0">
            <a:spAutoFit/>
          </a:bodyPr>
          <a:lstStyle/>
          <a:p>
            <a:r>
              <a:rPr lang="en-GB" sz="3200" dirty="0" smtClean="0">
                <a:solidFill>
                  <a:schemeClr val="bg1"/>
                </a:solidFill>
              </a:rPr>
              <a:t>A P </a:t>
            </a:r>
            <a:r>
              <a:rPr lang="en-GB" sz="3200" dirty="0" err="1" smtClean="0">
                <a:solidFill>
                  <a:schemeClr val="bg1"/>
                </a:solidFill>
              </a:rPr>
              <a:t>P</a:t>
            </a:r>
            <a:r>
              <a:rPr lang="en-GB" sz="3200" dirty="0" smtClean="0">
                <a:solidFill>
                  <a:schemeClr val="bg1"/>
                </a:solidFill>
              </a:rPr>
              <a:t> L I C A T I O N S</a:t>
            </a:r>
            <a:endParaRPr lang="en-GB" sz="3200" dirty="0">
              <a:solidFill>
                <a:schemeClr val="bg1"/>
              </a:solidFill>
            </a:endParaRPr>
          </a:p>
        </p:txBody>
      </p:sp>
      <p:sp>
        <p:nvSpPr>
          <p:cNvPr id="6" name="TextBox 5"/>
          <p:cNvSpPr txBox="1"/>
          <p:nvPr/>
        </p:nvSpPr>
        <p:spPr>
          <a:xfrm>
            <a:off x="2215808" y="1669117"/>
            <a:ext cx="1693138" cy="461665"/>
          </a:xfrm>
          <a:prstGeom prst="rect">
            <a:avLst/>
          </a:prstGeom>
          <a:noFill/>
        </p:spPr>
        <p:txBody>
          <a:bodyPr wrap="square" rtlCol="0">
            <a:spAutoFit/>
          </a:bodyPr>
          <a:lstStyle/>
          <a:p>
            <a:r>
              <a:rPr lang="en-GB" sz="2400" dirty="0" smtClean="0"/>
              <a:t>M O D E L S</a:t>
            </a:r>
            <a:endParaRPr lang="en-GB" sz="2400" dirty="0"/>
          </a:p>
        </p:txBody>
      </p:sp>
      <p:sp>
        <p:nvSpPr>
          <p:cNvPr id="7" name="TextBox 6"/>
          <p:cNvSpPr txBox="1"/>
          <p:nvPr/>
        </p:nvSpPr>
        <p:spPr>
          <a:xfrm>
            <a:off x="7801411" y="1669118"/>
            <a:ext cx="2713930" cy="461665"/>
          </a:xfrm>
          <a:prstGeom prst="rect">
            <a:avLst/>
          </a:prstGeom>
          <a:noFill/>
        </p:spPr>
        <p:txBody>
          <a:bodyPr wrap="square" rtlCol="0">
            <a:spAutoFit/>
          </a:bodyPr>
          <a:lstStyle/>
          <a:p>
            <a:r>
              <a:rPr lang="en-GB" sz="2400" dirty="0" smtClean="0"/>
              <a:t>E N G A G E M E N T</a:t>
            </a:r>
            <a:endParaRPr lang="en-GB" sz="2400" dirty="0"/>
          </a:p>
        </p:txBody>
      </p:sp>
      <p:grpSp>
        <p:nvGrpSpPr>
          <p:cNvPr id="35" name="Group 34"/>
          <p:cNvGrpSpPr/>
          <p:nvPr/>
        </p:nvGrpSpPr>
        <p:grpSpPr>
          <a:xfrm>
            <a:off x="517292" y="2332316"/>
            <a:ext cx="5048163" cy="2193367"/>
            <a:chOff x="399852" y="2647948"/>
            <a:chExt cx="5048163" cy="2193367"/>
          </a:xfrm>
        </p:grpSpPr>
        <p:grpSp>
          <p:nvGrpSpPr>
            <p:cNvPr id="22" name="Group 21"/>
            <p:cNvGrpSpPr/>
            <p:nvPr/>
          </p:nvGrpSpPr>
          <p:grpSpPr>
            <a:xfrm>
              <a:off x="3647790" y="2647949"/>
              <a:ext cx="1800225" cy="1724026"/>
              <a:chOff x="619125" y="2647950"/>
              <a:chExt cx="1800225" cy="1724026"/>
            </a:xfrm>
          </p:grpSpPr>
          <p:cxnSp>
            <p:nvCxnSpPr>
              <p:cNvPr id="24" name="Straight Arrow Connector 23"/>
              <p:cNvCxnSpPr/>
              <p:nvPr/>
            </p:nvCxnSpPr>
            <p:spPr>
              <a:xfrm>
                <a:off x="619125" y="4371975"/>
                <a:ext cx="1800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19125" y="2647950"/>
                <a:ext cx="0" cy="172402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rot="16200000">
              <a:off x="-191770" y="3325294"/>
              <a:ext cx="1552575" cy="369332"/>
            </a:xfrm>
            <a:prstGeom prst="rect">
              <a:avLst/>
            </a:prstGeom>
            <a:noFill/>
          </p:spPr>
          <p:txBody>
            <a:bodyPr wrap="square" rtlCol="0">
              <a:spAutoFit/>
            </a:bodyPr>
            <a:lstStyle/>
            <a:p>
              <a:r>
                <a:rPr lang="en-GB" dirty="0" smtClean="0"/>
                <a:t>Detectability</a:t>
              </a:r>
              <a:endParaRPr lang="en-GB" dirty="0"/>
            </a:p>
          </p:txBody>
        </p:sp>
        <p:sp>
          <p:nvSpPr>
            <p:cNvPr id="26" name="TextBox 25"/>
            <p:cNvSpPr txBox="1"/>
            <p:nvPr/>
          </p:nvSpPr>
          <p:spPr>
            <a:xfrm>
              <a:off x="675881" y="4471983"/>
              <a:ext cx="2149738" cy="369332"/>
            </a:xfrm>
            <a:prstGeom prst="rect">
              <a:avLst/>
            </a:prstGeom>
            <a:noFill/>
          </p:spPr>
          <p:txBody>
            <a:bodyPr wrap="square" rtlCol="0">
              <a:spAutoFit/>
            </a:bodyPr>
            <a:lstStyle/>
            <a:p>
              <a:r>
                <a:rPr lang="en-GB" dirty="0" smtClean="0"/>
                <a:t>Recording potential</a:t>
              </a:r>
              <a:endParaRPr lang="en-GB" dirty="0"/>
            </a:p>
          </p:txBody>
        </p:sp>
        <p:sp>
          <p:nvSpPr>
            <p:cNvPr id="30" name="Freeform 29"/>
            <p:cNvSpPr/>
            <p:nvPr/>
          </p:nvSpPr>
          <p:spPr>
            <a:xfrm>
              <a:off x="857250" y="2886075"/>
              <a:ext cx="1543050" cy="1476375"/>
            </a:xfrm>
            <a:custGeom>
              <a:avLst/>
              <a:gdLst>
                <a:gd name="connsiteX0" fmla="*/ 0 w 1543050"/>
                <a:gd name="connsiteY0" fmla="*/ 1476375 h 1476375"/>
                <a:gd name="connsiteX1" fmla="*/ 1543050 w 1543050"/>
                <a:gd name="connsiteY1" fmla="*/ 0 h 1476375"/>
                <a:gd name="connsiteX0" fmla="*/ 0 w 1543050"/>
                <a:gd name="connsiteY0" fmla="*/ 1476375 h 1476375"/>
                <a:gd name="connsiteX1" fmla="*/ 1543050 w 1543050"/>
                <a:gd name="connsiteY1" fmla="*/ 0 h 1476375"/>
                <a:gd name="connsiteX0" fmla="*/ 0 w 1543050"/>
                <a:gd name="connsiteY0" fmla="*/ 1476375 h 1476375"/>
                <a:gd name="connsiteX1" fmla="*/ 1543050 w 1543050"/>
                <a:gd name="connsiteY1" fmla="*/ 0 h 1476375"/>
              </a:gdLst>
              <a:ahLst/>
              <a:cxnLst>
                <a:cxn ang="0">
                  <a:pos x="connsiteX0" y="connsiteY0"/>
                </a:cxn>
                <a:cxn ang="0">
                  <a:pos x="connsiteX1" y="connsiteY1"/>
                </a:cxn>
              </a:cxnLst>
              <a:rect l="l" t="t" r="r" b="b"/>
              <a:pathLst>
                <a:path w="1543050" h="1476375">
                  <a:moveTo>
                    <a:pt x="0" y="1476375"/>
                  </a:moveTo>
                  <a:cubicBezTo>
                    <a:pt x="373062" y="488950"/>
                    <a:pt x="346075" y="292100"/>
                    <a:pt x="1543050" y="0"/>
                  </a:cubicBez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p:cNvSpPr/>
            <p:nvPr/>
          </p:nvSpPr>
          <p:spPr>
            <a:xfrm flipV="1">
              <a:off x="3660489" y="3316331"/>
              <a:ext cx="1543050" cy="497388"/>
            </a:xfrm>
            <a:custGeom>
              <a:avLst/>
              <a:gdLst>
                <a:gd name="connsiteX0" fmla="*/ 0 w 1543050"/>
                <a:gd name="connsiteY0" fmla="*/ 1476375 h 1476375"/>
                <a:gd name="connsiteX1" fmla="*/ 1543050 w 1543050"/>
                <a:gd name="connsiteY1" fmla="*/ 0 h 1476375"/>
                <a:gd name="connsiteX0" fmla="*/ 0 w 1543050"/>
                <a:gd name="connsiteY0" fmla="*/ 1476375 h 1476375"/>
                <a:gd name="connsiteX1" fmla="*/ 1543050 w 1543050"/>
                <a:gd name="connsiteY1" fmla="*/ 0 h 1476375"/>
                <a:gd name="connsiteX0" fmla="*/ 0 w 1543050"/>
                <a:gd name="connsiteY0" fmla="*/ 1476375 h 1476375"/>
                <a:gd name="connsiteX1" fmla="*/ 1543050 w 1543050"/>
                <a:gd name="connsiteY1" fmla="*/ 0 h 1476375"/>
              </a:gdLst>
              <a:ahLst/>
              <a:cxnLst>
                <a:cxn ang="0">
                  <a:pos x="connsiteX0" y="connsiteY0"/>
                </a:cxn>
                <a:cxn ang="0">
                  <a:pos x="connsiteX1" y="connsiteY1"/>
                </a:cxn>
              </a:cxnLst>
              <a:rect l="l" t="t" r="r" b="b"/>
              <a:pathLst>
                <a:path w="1543050" h="1476375">
                  <a:moveTo>
                    <a:pt x="0" y="1476375"/>
                  </a:moveTo>
                  <a:cubicBezTo>
                    <a:pt x="373062" y="488950"/>
                    <a:pt x="346075" y="292100"/>
                    <a:pt x="1543050" y="0"/>
                  </a:cubicBez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p:cNvGrpSpPr/>
            <p:nvPr/>
          </p:nvGrpSpPr>
          <p:grpSpPr>
            <a:xfrm>
              <a:off x="850638" y="2647948"/>
              <a:ext cx="1800225" cy="1724026"/>
              <a:chOff x="619125" y="2647950"/>
              <a:chExt cx="1800225" cy="1724026"/>
            </a:xfrm>
          </p:grpSpPr>
          <p:cxnSp>
            <p:nvCxnSpPr>
              <p:cNvPr id="15" name="Straight Arrow Connector 14"/>
              <p:cNvCxnSpPr/>
              <p:nvPr/>
            </p:nvCxnSpPr>
            <p:spPr>
              <a:xfrm flipV="1">
                <a:off x="619125" y="2647950"/>
                <a:ext cx="0" cy="172402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9125" y="4371975"/>
                <a:ext cx="1800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rot="16200000">
              <a:off x="2604343" y="3325294"/>
              <a:ext cx="1552575" cy="369332"/>
            </a:xfrm>
            <a:prstGeom prst="rect">
              <a:avLst/>
            </a:prstGeom>
            <a:noFill/>
          </p:spPr>
          <p:txBody>
            <a:bodyPr wrap="square" rtlCol="0">
              <a:spAutoFit/>
            </a:bodyPr>
            <a:lstStyle/>
            <a:p>
              <a:r>
                <a:rPr lang="en-GB" dirty="0" smtClean="0"/>
                <a:t>Detectability</a:t>
              </a:r>
              <a:endParaRPr lang="en-GB" dirty="0"/>
            </a:p>
          </p:txBody>
        </p:sp>
        <p:sp>
          <p:nvSpPr>
            <p:cNvPr id="33" name="TextBox 32"/>
            <p:cNvSpPr txBox="1"/>
            <p:nvPr/>
          </p:nvSpPr>
          <p:spPr>
            <a:xfrm>
              <a:off x="3623134" y="4471983"/>
              <a:ext cx="1713825" cy="369332"/>
            </a:xfrm>
            <a:prstGeom prst="rect">
              <a:avLst/>
            </a:prstGeom>
            <a:noFill/>
          </p:spPr>
          <p:txBody>
            <a:bodyPr wrap="square" rtlCol="0">
              <a:spAutoFit/>
            </a:bodyPr>
            <a:lstStyle/>
            <a:p>
              <a:r>
                <a:rPr lang="en-GB" dirty="0" smtClean="0"/>
                <a:t>Rarity Recording</a:t>
              </a:r>
              <a:endParaRPr lang="en-GB" dirty="0"/>
            </a:p>
          </p:txBody>
        </p:sp>
      </p:grpSp>
      <p:pic>
        <p:nvPicPr>
          <p:cNvPr id="36" name="Picture 3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044214" y="2216983"/>
            <a:ext cx="1828800" cy="2222500"/>
          </a:xfrm>
          <a:prstGeom prst="rect">
            <a:avLst/>
          </a:prstGeom>
        </p:spPr>
      </p:pic>
      <p:pic>
        <p:nvPicPr>
          <p:cNvPr id="37" name="Picture 3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536972" y="2216983"/>
            <a:ext cx="1833866" cy="2222500"/>
          </a:xfrm>
          <a:prstGeom prst="rect">
            <a:avLst/>
          </a:prstGeom>
        </p:spPr>
      </p:pic>
      <p:sp>
        <p:nvSpPr>
          <p:cNvPr id="38" name="TextBox 37"/>
          <p:cNvSpPr txBox="1"/>
          <p:nvPr/>
        </p:nvSpPr>
        <p:spPr>
          <a:xfrm>
            <a:off x="6444213" y="4840533"/>
            <a:ext cx="5438240" cy="1477328"/>
          </a:xfrm>
          <a:prstGeom prst="rect">
            <a:avLst/>
          </a:prstGeom>
          <a:noFill/>
        </p:spPr>
        <p:txBody>
          <a:bodyPr wrap="square" rtlCol="0">
            <a:spAutoFit/>
          </a:bodyPr>
          <a:lstStyle/>
          <a:p>
            <a:r>
              <a:rPr lang="en-GB" dirty="0" smtClean="0"/>
              <a:t>Target individuals for projects relevant to their recording style (e.g. temporal vs spatial).</a:t>
            </a:r>
          </a:p>
          <a:p>
            <a:endParaRPr lang="en-GB" dirty="0"/>
          </a:p>
          <a:p>
            <a:r>
              <a:rPr lang="en-GB" dirty="0" smtClean="0"/>
              <a:t>Identify mechanisms of behavioural change in volunteer recorders. </a:t>
            </a:r>
            <a:endParaRPr lang="en-GB" dirty="0"/>
          </a:p>
        </p:txBody>
      </p:sp>
      <p:sp>
        <p:nvSpPr>
          <p:cNvPr id="27" name="TextBox 26"/>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grpSp>
        <p:nvGrpSpPr>
          <p:cNvPr id="28" name="Group 27"/>
          <p:cNvGrpSpPr/>
          <p:nvPr/>
        </p:nvGrpSpPr>
        <p:grpSpPr>
          <a:xfrm>
            <a:off x="44212" y="5150549"/>
            <a:ext cx="5866725" cy="1276628"/>
            <a:chOff x="504837" y="4767225"/>
            <a:chExt cx="6148292" cy="1276628"/>
          </a:xfrm>
        </p:grpSpPr>
        <p:sp>
          <p:nvSpPr>
            <p:cNvPr id="29" name="Rectangle 28"/>
            <p:cNvSpPr/>
            <p:nvPr/>
          </p:nvSpPr>
          <p:spPr>
            <a:xfrm>
              <a:off x="514807" y="5736076"/>
              <a:ext cx="6138322" cy="307777"/>
            </a:xfrm>
            <a:prstGeom prst="rect">
              <a:avLst/>
            </a:prstGeom>
          </p:spPr>
          <p:txBody>
            <a:bodyPr wrap="square">
              <a:spAutoFit/>
            </a:bodyPr>
            <a:lstStyle/>
            <a:p>
              <a:pPr marL="304800" indent="-304800"/>
              <a:r>
                <a:rPr lang="en-GB" sz="1400" dirty="0" smtClean="0"/>
                <a:t>- Johnston</a:t>
              </a:r>
              <a:r>
                <a:rPr lang="en-GB" sz="1400" dirty="0"/>
                <a:t>, A., Fink, D., </a:t>
              </a:r>
              <a:r>
                <a:rPr lang="en-GB" sz="1400" dirty="0" err="1"/>
                <a:t>Hochachka</a:t>
              </a:r>
              <a:r>
                <a:rPr lang="en-GB" sz="1400" dirty="0"/>
                <a:t>, W.M., Kelling, S., 2017. </a:t>
              </a:r>
              <a:r>
                <a:rPr lang="en-GB" sz="1400" dirty="0" smtClean="0"/>
                <a:t>Methods </a:t>
              </a:r>
              <a:r>
                <a:rPr lang="en-GB" sz="1400" dirty="0"/>
                <a:t>Ecol. </a:t>
              </a:r>
              <a:r>
                <a:rPr lang="en-GB" sz="1400" dirty="0" err="1" smtClean="0"/>
                <a:t>Evol</a:t>
              </a:r>
              <a:r>
                <a:rPr lang="en-GB" sz="1400" dirty="0" smtClean="0"/>
                <a:t>.</a:t>
              </a:r>
              <a:endParaRPr lang="en-GB" sz="1400" dirty="0">
                <a:effectLst/>
              </a:endParaRPr>
            </a:p>
          </p:txBody>
        </p:sp>
        <p:sp>
          <p:nvSpPr>
            <p:cNvPr id="39" name="Content Placeholder 10"/>
            <p:cNvSpPr txBox="1">
              <a:spLocks/>
            </p:cNvSpPr>
            <p:nvPr/>
          </p:nvSpPr>
          <p:spPr>
            <a:xfrm>
              <a:off x="504837" y="4767225"/>
              <a:ext cx="6047967" cy="1153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i="1" dirty="0" smtClean="0"/>
                <a:t>“Measures of observer expertise included in models as a covariate can account for heterogeneity and bias introduced by variable expertise”</a:t>
              </a:r>
              <a:endParaRPr lang="en-GB" sz="1800" i="1" dirty="0"/>
            </a:p>
          </p:txBody>
        </p:sp>
      </p:grpSp>
    </p:spTree>
    <p:extLst>
      <p:ext uri="{BB962C8B-B14F-4D97-AF65-F5344CB8AC3E}">
        <p14:creationId xmlns:p14="http://schemas.microsoft.com/office/powerpoint/2010/main" val="2387521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97087" y="0"/>
            <a:ext cx="4794913"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7633724" y="400090"/>
            <a:ext cx="4321629" cy="1754326"/>
          </a:xfrm>
          <a:prstGeom prst="rect">
            <a:avLst/>
          </a:prstGeom>
          <a:noFill/>
        </p:spPr>
        <p:txBody>
          <a:bodyPr wrap="square" rtlCol="0">
            <a:spAutoFit/>
          </a:bodyPr>
          <a:lstStyle/>
          <a:p>
            <a:pPr algn="ctr"/>
            <a:r>
              <a:rPr lang="en-GB" b="1" dirty="0" smtClean="0">
                <a:solidFill>
                  <a:schemeClr val="bg1"/>
                </a:solidFill>
              </a:rPr>
              <a:t>Thanks to</a:t>
            </a:r>
          </a:p>
          <a:p>
            <a:pPr algn="ctr"/>
            <a:endParaRPr lang="en-GB" dirty="0" smtClean="0">
              <a:solidFill>
                <a:schemeClr val="bg1"/>
              </a:solidFill>
            </a:endParaRPr>
          </a:p>
          <a:p>
            <a:r>
              <a:rPr lang="en-GB" dirty="0" smtClean="0">
                <a:solidFill>
                  <a:schemeClr val="bg1"/>
                </a:solidFill>
              </a:rPr>
              <a:t>Nick Isaac, Gary Powney, Charlie Outhwaite, Martin Harvey, Oli Pescott, thousands of butterflies records and tens of thousands of citizens scientists</a:t>
            </a:r>
            <a:endParaRPr lang="en-GB" dirty="0">
              <a:solidFill>
                <a:schemeClr val="bg1"/>
              </a:solidFill>
            </a:endParaRPr>
          </a:p>
        </p:txBody>
      </p:sp>
      <p:sp>
        <p:nvSpPr>
          <p:cNvPr id="10" name="TextBox 9"/>
          <p:cNvSpPr txBox="1"/>
          <p:nvPr/>
        </p:nvSpPr>
        <p:spPr>
          <a:xfrm>
            <a:off x="7633728" y="2302941"/>
            <a:ext cx="4321629" cy="369332"/>
          </a:xfrm>
          <a:prstGeom prst="rect">
            <a:avLst/>
          </a:prstGeom>
          <a:noFill/>
        </p:spPr>
        <p:txBody>
          <a:bodyPr wrap="square" rtlCol="0">
            <a:spAutoFit/>
          </a:bodyPr>
          <a:lstStyle/>
          <a:p>
            <a:pPr algn="ctr"/>
            <a:r>
              <a:rPr lang="en-GB" dirty="0" smtClean="0">
                <a:solidFill>
                  <a:schemeClr val="bg1"/>
                </a:solidFill>
              </a:rPr>
              <a:t>@TomAugust85 / tomaug@ceh.ac.uk</a:t>
            </a:r>
            <a:endParaRPr lang="en-GB" dirty="0">
              <a:solidFill>
                <a:schemeClr val="bg1"/>
              </a:solidFill>
            </a:endParaRPr>
          </a:p>
        </p:txBody>
      </p:sp>
      <p:grpSp>
        <p:nvGrpSpPr>
          <p:cNvPr id="11" name="Group 10"/>
          <p:cNvGrpSpPr/>
          <p:nvPr/>
        </p:nvGrpSpPr>
        <p:grpSpPr>
          <a:xfrm>
            <a:off x="8385349" y="3164495"/>
            <a:ext cx="2818385" cy="3417874"/>
            <a:chOff x="15014080" y="1259507"/>
            <a:chExt cx="2818385" cy="3417874"/>
          </a:xfrm>
        </p:grpSpPr>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7613" y="2670136"/>
              <a:ext cx="2351315" cy="70461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4080" y="3996468"/>
              <a:ext cx="2818385" cy="680913"/>
            </a:xfrm>
            <a:prstGeom prst="rect">
              <a:avLst/>
            </a:prstGeom>
          </p:spPr>
        </p:pic>
        <p:pic>
          <p:nvPicPr>
            <p:cNvPr id="14" name="Picture 13"/>
            <p:cNvPicPr>
              <a:picLocks noChangeAspect="1"/>
            </p:cNvPicPr>
            <p:nvPr/>
          </p:nvPicPr>
          <p:blipFill>
            <a:blip r:embed="rId4"/>
            <a:stretch>
              <a:fillRect/>
            </a:stretch>
          </p:blipFill>
          <p:spPr>
            <a:xfrm>
              <a:off x="15296599" y="1259507"/>
              <a:ext cx="2253344" cy="834110"/>
            </a:xfrm>
            <a:prstGeom prst="rect">
              <a:avLst/>
            </a:prstGeom>
          </p:spPr>
        </p:pic>
      </p:grpSp>
      <p:pic>
        <p:nvPicPr>
          <p:cNvPr id="15" name="Picture 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0040" y="1578958"/>
            <a:ext cx="7010400" cy="4662954"/>
          </a:xfrm>
          <a:prstGeom prst="rect">
            <a:avLst/>
          </a:prstGeom>
        </p:spPr>
      </p:pic>
      <p:sp>
        <p:nvSpPr>
          <p:cNvPr id="16" name="TextBox 15"/>
          <p:cNvSpPr txBox="1"/>
          <p:nvPr/>
        </p:nvSpPr>
        <p:spPr>
          <a:xfrm>
            <a:off x="1621972" y="400090"/>
            <a:ext cx="4408714" cy="584775"/>
          </a:xfrm>
          <a:prstGeom prst="rect">
            <a:avLst/>
          </a:prstGeom>
          <a:noFill/>
        </p:spPr>
        <p:txBody>
          <a:bodyPr wrap="square" rtlCol="0">
            <a:spAutoFit/>
          </a:bodyPr>
          <a:lstStyle/>
          <a:p>
            <a:r>
              <a:rPr lang="en-GB" sz="3200" dirty="0" smtClean="0"/>
              <a:t>I N   C O N C L U S I O N</a:t>
            </a:r>
            <a:endParaRPr lang="en-GB" sz="3200" dirty="0"/>
          </a:p>
        </p:txBody>
      </p:sp>
    </p:spTree>
    <p:extLst>
      <p:ext uri="{BB962C8B-B14F-4D97-AF65-F5344CB8AC3E}">
        <p14:creationId xmlns:p14="http://schemas.microsoft.com/office/powerpoint/2010/main" val="1562343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177421" y="1483367"/>
            <a:ext cx="3712191" cy="5197064"/>
          </a:xfrm>
        </p:spPr>
      </p:pic>
      <p:sp>
        <p:nvSpPr>
          <p:cNvPr id="13" name="Rectangle 12"/>
          <p:cNvSpPr/>
          <p:nvPr/>
        </p:nvSpPr>
        <p:spPr>
          <a:xfrm rot="3666227">
            <a:off x="558262" y="361743"/>
            <a:ext cx="7185547" cy="4056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77421" y="417024"/>
            <a:ext cx="9048466" cy="584775"/>
          </a:xfrm>
          <a:prstGeom prst="rect">
            <a:avLst/>
          </a:prstGeom>
          <a:noFill/>
        </p:spPr>
        <p:txBody>
          <a:bodyPr wrap="square" rtlCol="0">
            <a:spAutoFit/>
          </a:bodyPr>
          <a:lstStyle/>
          <a:p>
            <a:r>
              <a:rPr lang="en-GB" sz="3200" dirty="0" smtClean="0">
                <a:solidFill>
                  <a:schemeClr val="bg1"/>
                </a:solidFill>
              </a:rPr>
              <a:t>T H E   B I O L O G I C A L   R E C O R D S   C E N T R E </a:t>
            </a:r>
            <a:endParaRPr lang="en-GB" sz="3200" dirty="0">
              <a:solidFill>
                <a:schemeClr val="bg1"/>
              </a:solidFill>
            </a:endParaRPr>
          </a:p>
        </p:txBody>
      </p:sp>
      <p:grpSp>
        <p:nvGrpSpPr>
          <p:cNvPr id="15" name="Group 14"/>
          <p:cNvGrpSpPr/>
          <p:nvPr/>
        </p:nvGrpSpPr>
        <p:grpSpPr>
          <a:xfrm>
            <a:off x="6271144" y="2486674"/>
            <a:ext cx="5551510" cy="3044105"/>
            <a:chOff x="6450131" y="2023821"/>
            <a:chExt cx="5551510" cy="3044105"/>
          </a:xfrm>
        </p:grpSpPr>
        <p:sp>
          <p:nvSpPr>
            <p:cNvPr id="8" name="TextBox 7"/>
            <p:cNvSpPr txBox="1"/>
            <p:nvPr/>
          </p:nvSpPr>
          <p:spPr>
            <a:xfrm>
              <a:off x="6450132" y="2023821"/>
              <a:ext cx="5551509" cy="830997"/>
            </a:xfrm>
            <a:prstGeom prst="rect">
              <a:avLst/>
            </a:prstGeom>
            <a:noFill/>
          </p:spPr>
          <p:txBody>
            <a:bodyPr wrap="square" rtlCol="0">
              <a:spAutoFit/>
            </a:bodyPr>
            <a:lstStyle/>
            <a:p>
              <a:pPr algn="r"/>
              <a:r>
                <a:rPr lang="en-GB" sz="2400" dirty="0" smtClean="0"/>
                <a:t>The Biological Records Centre has supported citizen science for over 50 years</a:t>
              </a:r>
              <a:endParaRPr lang="en-GB" sz="2400" dirty="0"/>
            </a:p>
          </p:txBody>
        </p:sp>
        <p:sp>
          <p:nvSpPr>
            <p:cNvPr id="10" name="TextBox 9"/>
            <p:cNvSpPr txBox="1"/>
            <p:nvPr/>
          </p:nvSpPr>
          <p:spPr>
            <a:xfrm>
              <a:off x="6450131" y="4606261"/>
              <a:ext cx="5551509" cy="461665"/>
            </a:xfrm>
            <a:prstGeom prst="rect">
              <a:avLst/>
            </a:prstGeom>
            <a:noFill/>
          </p:spPr>
          <p:txBody>
            <a:bodyPr wrap="square" rtlCol="0">
              <a:spAutoFit/>
            </a:bodyPr>
            <a:lstStyle/>
            <a:p>
              <a:pPr algn="r"/>
              <a:r>
                <a:rPr lang="en-GB" sz="2400" dirty="0" smtClean="0"/>
                <a:t>The majority of data are ad-hoc</a:t>
              </a:r>
              <a:endParaRPr lang="en-GB" sz="2400" dirty="0"/>
            </a:p>
          </p:txBody>
        </p:sp>
        <p:sp>
          <p:nvSpPr>
            <p:cNvPr id="11" name="TextBox 10"/>
            <p:cNvSpPr txBox="1"/>
            <p:nvPr/>
          </p:nvSpPr>
          <p:spPr>
            <a:xfrm>
              <a:off x="6450132" y="3250902"/>
              <a:ext cx="5551509" cy="830997"/>
            </a:xfrm>
            <a:prstGeom prst="rect">
              <a:avLst/>
            </a:prstGeom>
            <a:noFill/>
          </p:spPr>
          <p:txBody>
            <a:bodyPr wrap="square" rtlCol="0">
              <a:spAutoFit/>
            </a:bodyPr>
            <a:lstStyle/>
            <a:p>
              <a:pPr algn="r"/>
              <a:r>
                <a:rPr lang="en-GB" sz="2400" dirty="0" smtClean="0"/>
                <a:t>We work with over 85 recording schemes and societies</a:t>
              </a:r>
              <a:endParaRPr lang="en-GB" sz="2400" dirty="0"/>
            </a:p>
          </p:txBody>
        </p:sp>
      </p:grpSp>
      <p:pic>
        <p:nvPicPr>
          <p:cNvPr id="14" name="Content Placeholder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7807" y="4326340"/>
            <a:ext cx="3712191" cy="2296341"/>
          </a:xfrm>
          <a:prstGeom prst="rect">
            <a:avLst/>
          </a:prstGeom>
        </p:spPr>
      </p:pic>
      <p:pic>
        <p:nvPicPr>
          <p:cNvPr id="4" name="Picture 3"/>
          <p:cNvPicPr>
            <a:picLocks noChangeAspect="1"/>
          </p:cNvPicPr>
          <p:nvPr/>
        </p:nvPicPr>
        <p:blipFill rotWithShape="1">
          <a:blip r:embed="rId4"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rcRect l="5766" t="15637" r="8443" b="3405"/>
          <a:stretch/>
        </p:blipFill>
        <p:spPr>
          <a:xfrm flipH="1">
            <a:off x="3272394" y="1978902"/>
            <a:ext cx="2806481" cy="4558395"/>
          </a:xfrm>
          <a:prstGeom prst="rect">
            <a:avLst/>
          </a:prstGeom>
        </p:spPr>
      </p:pic>
      <p:sp>
        <p:nvSpPr>
          <p:cNvPr id="16" name="TextBox 15"/>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749347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6255793" cy="584775"/>
          </a:xfrm>
          <a:prstGeom prst="rect">
            <a:avLst/>
          </a:prstGeom>
          <a:noFill/>
        </p:spPr>
        <p:txBody>
          <a:bodyPr wrap="square" rtlCol="0">
            <a:spAutoFit/>
          </a:bodyPr>
          <a:lstStyle/>
          <a:p>
            <a:r>
              <a:rPr lang="en-GB" sz="3200" dirty="0" smtClean="0">
                <a:solidFill>
                  <a:schemeClr val="bg1"/>
                </a:solidFill>
              </a:rPr>
              <a:t>P E O P L E   A R E   D I F </a:t>
            </a:r>
            <a:r>
              <a:rPr lang="en-GB" sz="3200" dirty="0" err="1" smtClean="0">
                <a:solidFill>
                  <a:schemeClr val="bg1"/>
                </a:solidFill>
              </a:rPr>
              <a:t>F</a:t>
            </a:r>
            <a:r>
              <a:rPr lang="en-GB" sz="3200" dirty="0" smtClean="0">
                <a:solidFill>
                  <a:schemeClr val="bg1"/>
                </a:solidFill>
              </a:rPr>
              <a:t> E R E N T </a:t>
            </a:r>
            <a:endParaRPr lang="en-GB" sz="3200" dirty="0">
              <a:solidFill>
                <a:schemeClr val="bg1"/>
              </a:solidFill>
            </a:endParaRPr>
          </a:p>
        </p:txBody>
      </p:sp>
      <p:grpSp>
        <p:nvGrpSpPr>
          <p:cNvPr id="16" name="Group 15"/>
          <p:cNvGrpSpPr/>
          <p:nvPr/>
        </p:nvGrpSpPr>
        <p:grpSpPr>
          <a:xfrm>
            <a:off x="6437436" y="2379804"/>
            <a:ext cx="5529204" cy="3722462"/>
            <a:chOff x="6134667" y="1861553"/>
            <a:chExt cx="5976411" cy="4023538"/>
          </a:xfrm>
        </p:grpSpPr>
        <p:pic>
          <p:nvPicPr>
            <p:cNvPr id="7" name="Picture 6"/>
            <p:cNvPicPr>
              <a:picLocks noChangeAspect="1"/>
            </p:cNvPicPr>
            <p:nvPr/>
          </p:nvPicPr>
          <p:blipFill rotWithShape="1">
            <a:blip r:embed="rId2"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rcRect l="5766" t="15637" r="8443" b="3405"/>
            <a:stretch/>
          </p:blipFill>
          <p:spPr>
            <a:xfrm flipH="1">
              <a:off x="9336860" y="2959099"/>
              <a:ext cx="1731084" cy="2811693"/>
            </a:xfrm>
            <a:prstGeom prst="rect">
              <a:avLst/>
            </a:prstGeom>
          </p:spPr>
        </p:pic>
        <p:pic>
          <p:nvPicPr>
            <p:cNvPr id="8" name="Picture 7"/>
            <p:cNvPicPr>
              <a:picLocks noChangeAspect="1"/>
            </p:cNvPicPr>
            <p:nvPr/>
          </p:nvPicPr>
          <p:blipFill>
            <a:blip r:embed="rId3"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tretch>
              <a:fillRect/>
            </a:stretch>
          </p:blipFill>
          <p:spPr>
            <a:xfrm flipH="1">
              <a:off x="6134667" y="2489198"/>
              <a:ext cx="3529044" cy="3395893"/>
            </a:xfrm>
            <a:prstGeom prst="rect">
              <a:avLst/>
            </a:prstGeom>
          </p:spPr>
        </p:pic>
        <p:pic>
          <p:nvPicPr>
            <p:cNvPr id="12" name="Picture 11"/>
            <p:cNvPicPr>
              <a:picLocks noChangeAspect="1"/>
            </p:cNvPicPr>
            <p:nvPr/>
          </p:nvPicPr>
          <p:blipFill>
            <a:blip r:embed="rId4"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tretch>
              <a:fillRect/>
            </a:stretch>
          </p:blipFill>
          <p:spPr>
            <a:xfrm>
              <a:off x="6756436" y="1861553"/>
              <a:ext cx="2285506" cy="1255290"/>
            </a:xfrm>
            <a:prstGeom prst="rect">
              <a:avLst/>
            </a:prstGeom>
          </p:spPr>
        </p:pic>
        <p:pic>
          <p:nvPicPr>
            <p:cNvPr id="13" name="Picture 12"/>
            <p:cNvPicPr>
              <a:picLocks noChangeAspect="1"/>
            </p:cNvPicPr>
            <p:nvPr/>
          </p:nvPicPr>
          <p:blipFill>
            <a:blip r:embed="rId5"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tretch>
              <a:fillRect/>
            </a:stretch>
          </p:blipFill>
          <p:spPr>
            <a:xfrm>
              <a:off x="9663711" y="1979468"/>
              <a:ext cx="2447367" cy="1089685"/>
            </a:xfrm>
            <a:prstGeom prst="rect">
              <a:avLst/>
            </a:prstGeom>
          </p:spPr>
        </p:pic>
        <p:sp>
          <p:nvSpPr>
            <p:cNvPr id="15" name="Rectangle 14"/>
            <p:cNvSpPr/>
            <p:nvPr/>
          </p:nvSpPr>
          <p:spPr>
            <a:xfrm>
              <a:off x="9804400" y="2609850"/>
              <a:ext cx="450850" cy="4127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4" name="Picture 13"/>
            <p:cNvPicPr>
              <a:picLocks noChangeAspect="1"/>
            </p:cNvPicPr>
            <p:nvPr/>
          </p:nvPicPr>
          <p:blipFill rotWithShape="1">
            <a:blip r:embed="rId5"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rcRect l="6397" t="58433" r="76738"/>
            <a:stretch/>
          </p:blipFill>
          <p:spPr>
            <a:xfrm rot="16526782">
              <a:off x="10025310" y="2557998"/>
              <a:ext cx="412751" cy="452953"/>
            </a:xfrm>
            <a:prstGeom prst="rect">
              <a:avLst/>
            </a:prstGeom>
          </p:spPr>
        </p:pic>
      </p:grpSp>
      <p:pic>
        <p:nvPicPr>
          <p:cNvPr id="18" name="Picture 17"/>
          <p:cNvPicPr>
            <a:picLocks noChangeAspect="1"/>
          </p:cNvPicPr>
          <p:nvPr/>
        </p:nvPicPr>
        <p:blipFill rotWithShape="1">
          <a:blip r:embed="rId6"/>
          <a:srcRect r="49542"/>
          <a:stretch/>
        </p:blipFill>
        <p:spPr>
          <a:xfrm>
            <a:off x="1806243" y="1932346"/>
            <a:ext cx="2972586" cy="2675962"/>
          </a:xfrm>
          <a:prstGeom prst="rect">
            <a:avLst/>
          </a:prstGeom>
        </p:spPr>
      </p:pic>
      <p:grpSp>
        <p:nvGrpSpPr>
          <p:cNvPr id="2" name="Group 1"/>
          <p:cNvGrpSpPr/>
          <p:nvPr/>
        </p:nvGrpSpPr>
        <p:grpSpPr>
          <a:xfrm>
            <a:off x="467133" y="4941098"/>
            <a:ext cx="6047967" cy="1318874"/>
            <a:chOff x="504837" y="4767225"/>
            <a:chExt cx="6047967" cy="1318874"/>
          </a:xfrm>
        </p:grpSpPr>
        <p:sp>
          <p:nvSpPr>
            <p:cNvPr id="19" name="Rectangle 18"/>
            <p:cNvSpPr/>
            <p:nvPr/>
          </p:nvSpPr>
          <p:spPr>
            <a:xfrm>
              <a:off x="617424" y="5778322"/>
              <a:ext cx="5935380" cy="307777"/>
            </a:xfrm>
            <a:prstGeom prst="rect">
              <a:avLst/>
            </a:prstGeom>
          </p:spPr>
          <p:txBody>
            <a:bodyPr wrap="square">
              <a:spAutoFit/>
            </a:bodyPr>
            <a:lstStyle/>
            <a:p>
              <a:pPr marL="304800" indent="-304800"/>
              <a:r>
                <a:rPr lang="en-GB" sz="1400" dirty="0" smtClean="0"/>
                <a:t>- Johnston</a:t>
              </a:r>
              <a:r>
                <a:rPr lang="en-GB" sz="1400" dirty="0"/>
                <a:t>, A., Fink, D., </a:t>
              </a:r>
              <a:r>
                <a:rPr lang="en-GB" sz="1400" dirty="0" err="1"/>
                <a:t>Hochachka</a:t>
              </a:r>
              <a:r>
                <a:rPr lang="en-GB" sz="1400" dirty="0"/>
                <a:t>, W.M., Kelling, S., 2017. </a:t>
              </a:r>
              <a:r>
                <a:rPr lang="en-GB" sz="1400" dirty="0" smtClean="0"/>
                <a:t>Methods </a:t>
              </a:r>
              <a:r>
                <a:rPr lang="en-GB" sz="1400" dirty="0"/>
                <a:t>Ecol. </a:t>
              </a:r>
              <a:r>
                <a:rPr lang="en-GB" sz="1400" dirty="0" err="1" smtClean="0"/>
                <a:t>Evol</a:t>
              </a:r>
              <a:r>
                <a:rPr lang="en-GB" sz="1400" dirty="0" smtClean="0"/>
                <a:t>.</a:t>
              </a:r>
              <a:endParaRPr lang="en-GB" sz="1400" dirty="0">
                <a:effectLst/>
              </a:endParaRPr>
            </a:p>
          </p:txBody>
        </p:sp>
        <p:sp>
          <p:nvSpPr>
            <p:cNvPr id="21" name="Content Placeholder 10"/>
            <p:cNvSpPr txBox="1">
              <a:spLocks/>
            </p:cNvSpPr>
            <p:nvPr/>
          </p:nvSpPr>
          <p:spPr>
            <a:xfrm>
              <a:off x="504837" y="4767225"/>
              <a:ext cx="6047967" cy="115358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i="1" dirty="0" smtClean="0"/>
                <a:t>“Measures of observer expertise included in models as a covariate can account for heterogeneity and bias introduced by variable expertise”</a:t>
              </a:r>
              <a:endParaRPr lang="en-GB" sz="2400" i="1" dirty="0"/>
            </a:p>
          </p:txBody>
        </p:sp>
      </p:grpSp>
      <p:sp>
        <p:nvSpPr>
          <p:cNvPr id="17" name="TextBox 16"/>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3636511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6634979" cy="954107"/>
          </a:xfrm>
          <a:prstGeom prst="rect">
            <a:avLst/>
          </a:prstGeom>
          <a:noFill/>
        </p:spPr>
        <p:txBody>
          <a:bodyPr wrap="square" rtlCol="0">
            <a:spAutoFit/>
          </a:bodyPr>
          <a:lstStyle/>
          <a:p>
            <a:r>
              <a:rPr lang="en-GB" sz="3200" dirty="0" smtClean="0">
                <a:solidFill>
                  <a:schemeClr val="bg1"/>
                </a:solidFill>
              </a:rPr>
              <a:t>Q U A N T I F Y I N G   V A R I A T I O N  </a:t>
            </a:r>
            <a:r>
              <a:rPr lang="en-GB" sz="2400" dirty="0" smtClean="0">
                <a:solidFill>
                  <a:schemeClr val="bg1"/>
                </a:solidFill>
              </a:rPr>
              <a:t>Temporal</a:t>
            </a:r>
            <a:endParaRPr lang="en-GB" sz="2400" dirty="0">
              <a:solidFill>
                <a:schemeClr val="bg1"/>
              </a:solidFill>
            </a:endParaRPr>
          </a:p>
        </p:txBody>
      </p:sp>
      <p:cxnSp>
        <p:nvCxnSpPr>
          <p:cNvPr id="3" name="Straight Arrow Connector 2"/>
          <p:cNvCxnSpPr/>
          <p:nvPr/>
        </p:nvCxnSpPr>
        <p:spPr>
          <a:xfrm>
            <a:off x="1132114" y="4376057"/>
            <a:ext cx="9612086" cy="0"/>
          </a:xfrm>
          <a:prstGeom prst="straightConnector1">
            <a:avLst/>
          </a:prstGeom>
          <a:ln w="635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333500" y="4376057"/>
            <a:ext cx="8394700" cy="221343"/>
            <a:chOff x="1333500" y="4376057"/>
            <a:chExt cx="8394700" cy="221343"/>
          </a:xfrm>
        </p:grpSpPr>
        <p:cxnSp>
          <p:nvCxnSpPr>
            <p:cNvPr id="8" name="Straight Connector 7"/>
            <p:cNvCxnSpPr/>
            <p:nvPr/>
          </p:nvCxnSpPr>
          <p:spPr>
            <a:xfrm>
              <a:off x="13335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003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3909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577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5245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913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5819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6487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728200" y="4376057"/>
              <a:ext cx="0" cy="22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5054600" y="4701386"/>
            <a:ext cx="1147622" cy="523220"/>
          </a:xfrm>
          <a:prstGeom prst="rect">
            <a:avLst/>
          </a:prstGeom>
          <a:noFill/>
        </p:spPr>
        <p:txBody>
          <a:bodyPr wrap="none" rtlCol="0">
            <a:spAutoFit/>
          </a:bodyPr>
          <a:lstStyle/>
          <a:p>
            <a:r>
              <a:rPr lang="en-GB" sz="2800" dirty="0" smtClean="0"/>
              <a:t>Weeks</a:t>
            </a:r>
            <a:endParaRPr lang="en-GB" sz="2800" dirty="0"/>
          </a:p>
        </p:txBody>
      </p:sp>
      <p:grpSp>
        <p:nvGrpSpPr>
          <p:cNvPr id="48" name="Group 47"/>
          <p:cNvGrpSpPr/>
          <p:nvPr/>
        </p:nvGrpSpPr>
        <p:grpSpPr>
          <a:xfrm>
            <a:off x="2247900" y="4081794"/>
            <a:ext cx="7776030" cy="294262"/>
            <a:chOff x="2247900" y="4081794"/>
            <a:chExt cx="7776030" cy="294262"/>
          </a:xfrm>
        </p:grpSpPr>
        <p:sp>
          <p:nvSpPr>
            <p:cNvPr id="18" name="Rectangle 17"/>
            <p:cNvSpPr/>
            <p:nvPr/>
          </p:nvSpPr>
          <p:spPr>
            <a:xfrm>
              <a:off x="2247900" y="4114449"/>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0" name="Rectangle 19"/>
            <p:cNvSpPr/>
            <p:nvPr/>
          </p:nvSpPr>
          <p:spPr>
            <a:xfrm>
              <a:off x="2451100" y="4114449"/>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1" name="Rectangle 20"/>
            <p:cNvSpPr/>
            <p:nvPr/>
          </p:nvSpPr>
          <p:spPr>
            <a:xfrm>
              <a:off x="2882899" y="4114449"/>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2" name="Rectangle 21"/>
            <p:cNvSpPr/>
            <p:nvPr/>
          </p:nvSpPr>
          <p:spPr>
            <a:xfrm>
              <a:off x="6343650" y="4088567"/>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3" name="Rectangle 22"/>
            <p:cNvSpPr/>
            <p:nvPr/>
          </p:nvSpPr>
          <p:spPr>
            <a:xfrm>
              <a:off x="4709886" y="4094319"/>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4" name="Rectangle 23"/>
            <p:cNvSpPr/>
            <p:nvPr/>
          </p:nvSpPr>
          <p:spPr>
            <a:xfrm>
              <a:off x="5130800" y="4104223"/>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5" name="Rectangle 24"/>
            <p:cNvSpPr/>
            <p:nvPr/>
          </p:nvSpPr>
          <p:spPr>
            <a:xfrm>
              <a:off x="7366908" y="4088567"/>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6" name="Rectangle 25"/>
            <p:cNvSpPr/>
            <p:nvPr/>
          </p:nvSpPr>
          <p:spPr>
            <a:xfrm>
              <a:off x="7171872" y="4085597"/>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7" name="Rectangle 26"/>
            <p:cNvSpPr/>
            <p:nvPr/>
          </p:nvSpPr>
          <p:spPr>
            <a:xfrm>
              <a:off x="8390166" y="4081794"/>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8" name="Rectangle 27"/>
            <p:cNvSpPr/>
            <p:nvPr/>
          </p:nvSpPr>
          <p:spPr>
            <a:xfrm>
              <a:off x="9871530" y="4088567"/>
              <a:ext cx="152400" cy="26160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grpSp>
        <p:nvGrpSpPr>
          <p:cNvPr id="45" name="Group 44"/>
          <p:cNvGrpSpPr/>
          <p:nvPr/>
        </p:nvGrpSpPr>
        <p:grpSpPr>
          <a:xfrm>
            <a:off x="2146300" y="3144940"/>
            <a:ext cx="2735533" cy="855560"/>
            <a:chOff x="2146300" y="3144940"/>
            <a:chExt cx="2735533" cy="855560"/>
          </a:xfrm>
        </p:grpSpPr>
        <p:cxnSp>
          <p:nvCxnSpPr>
            <p:cNvPr id="29" name="Straight Connector 28"/>
            <p:cNvCxnSpPr/>
            <p:nvPr/>
          </p:nvCxnSpPr>
          <p:spPr>
            <a:xfrm flipV="1">
              <a:off x="2959099" y="35306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898899" y="35433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46300" y="3144940"/>
              <a:ext cx="1147943" cy="369332"/>
            </a:xfrm>
            <a:prstGeom prst="rect">
              <a:avLst/>
            </a:prstGeom>
            <a:noFill/>
          </p:spPr>
          <p:txBody>
            <a:bodyPr wrap="none" rtlCol="0">
              <a:spAutoFit/>
            </a:bodyPr>
            <a:lstStyle/>
            <a:p>
              <a:r>
                <a:rPr lang="en-GB" dirty="0" smtClean="0"/>
                <a:t>Active day</a:t>
              </a:r>
              <a:endParaRPr lang="en-GB" dirty="0"/>
            </a:p>
          </p:txBody>
        </p:sp>
        <p:sp>
          <p:nvSpPr>
            <p:cNvPr id="33" name="TextBox 32"/>
            <p:cNvSpPr txBox="1"/>
            <p:nvPr/>
          </p:nvSpPr>
          <p:spPr>
            <a:xfrm>
              <a:off x="3576796" y="3147949"/>
              <a:ext cx="1305037" cy="369332"/>
            </a:xfrm>
            <a:prstGeom prst="rect">
              <a:avLst/>
            </a:prstGeom>
            <a:noFill/>
          </p:spPr>
          <p:txBody>
            <a:bodyPr wrap="none" rtlCol="0">
              <a:spAutoFit/>
            </a:bodyPr>
            <a:lstStyle/>
            <a:p>
              <a:r>
                <a:rPr lang="en-GB" dirty="0" smtClean="0"/>
                <a:t>Inactive day</a:t>
              </a:r>
              <a:endParaRPr lang="en-GB" dirty="0"/>
            </a:p>
          </p:txBody>
        </p:sp>
      </p:grpSp>
      <p:sp>
        <p:nvSpPr>
          <p:cNvPr id="32" name="TextBox 31"/>
          <p:cNvSpPr txBox="1"/>
          <p:nvPr/>
        </p:nvSpPr>
        <p:spPr>
          <a:xfrm>
            <a:off x="1132114" y="1619137"/>
            <a:ext cx="9446986" cy="646331"/>
          </a:xfrm>
          <a:prstGeom prst="rect">
            <a:avLst/>
          </a:prstGeom>
          <a:noFill/>
        </p:spPr>
        <p:txBody>
          <a:bodyPr wrap="square" rtlCol="0">
            <a:spAutoFit/>
          </a:bodyPr>
          <a:lstStyle/>
          <a:p>
            <a:r>
              <a:rPr lang="en-GB" b="1" dirty="0"/>
              <a:t>Activity ratio</a:t>
            </a:r>
            <a:r>
              <a:rPr lang="en-GB" dirty="0"/>
              <a:t>: </a:t>
            </a:r>
            <a:r>
              <a:rPr lang="en-GB" dirty="0" smtClean="0"/>
              <a:t>The </a:t>
            </a:r>
            <a:r>
              <a:rPr lang="en-GB" dirty="0"/>
              <a:t>proportion of days on which the volunteer was active in relation to the total days he/she remained linked to the project</a:t>
            </a:r>
          </a:p>
        </p:txBody>
      </p:sp>
      <p:grpSp>
        <p:nvGrpSpPr>
          <p:cNvPr id="46" name="Group 45"/>
          <p:cNvGrpSpPr/>
          <p:nvPr/>
        </p:nvGrpSpPr>
        <p:grpSpPr>
          <a:xfrm>
            <a:off x="2247900" y="4530271"/>
            <a:ext cx="7776030" cy="627350"/>
            <a:chOff x="2247900" y="4530271"/>
            <a:chExt cx="7776030" cy="627350"/>
          </a:xfrm>
        </p:grpSpPr>
        <p:cxnSp>
          <p:nvCxnSpPr>
            <p:cNvPr id="35" name="Straight Connector 34"/>
            <p:cNvCxnSpPr/>
            <p:nvPr/>
          </p:nvCxnSpPr>
          <p:spPr>
            <a:xfrm>
              <a:off x="2247900" y="4751613"/>
              <a:ext cx="7776030" cy="0"/>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68524" y="4788289"/>
              <a:ext cx="2574166" cy="369332"/>
            </a:xfrm>
            <a:prstGeom prst="rect">
              <a:avLst/>
            </a:prstGeom>
            <a:noFill/>
          </p:spPr>
          <p:txBody>
            <a:bodyPr wrap="none" rtlCol="0">
              <a:spAutoFit/>
            </a:bodyPr>
            <a:lstStyle/>
            <a:p>
              <a:r>
                <a:rPr lang="en-GB" dirty="0" smtClean="0"/>
                <a:t>Days linked to the project</a:t>
              </a:r>
              <a:endParaRPr lang="en-GB" dirty="0"/>
            </a:p>
          </p:txBody>
        </p:sp>
        <p:cxnSp>
          <p:nvCxnSpPr>
            <p:cNvPr id="38" name="Straight Connector 37"/>
            <p:cNvCxnSpPr/>
            <p:nvPr/>
          </p:nvCxnSpPr>
          <p:spPr>
            <a:xfrm flipV="1">
              <a:off x="224790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002393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218204" y="3141931"/>
            <a:ext cx="3058377" cy="857410"/>
            <a:chOff x="7218204" y="3141931"/>
            <a:chExt cx="3058377" cy="857410"/>
          </a:xfrm>
        </p:grpSpPr>
        <p:cxnSp>
          <p:nvCxnSpPr>
            <p:cNvPr id="41" name="Straight Connector 40"/>
            <p:cNvCxnSpPr/>
            <p:nvPr/>
          </p:nvCxnSpPr>
          <p:spPr>
            <a:xfrm flipV="1">
              <a:off x="8031003" y="3527591"/>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9127897" y="3542141"/>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218204" y="3141931"/>
              <a:ext cx="1313693" cy="369332"/>
            </a:xfrm>
            <a:prstGeom prst="rect">
              <a:avLst/>
            </a:prstGeom>
            <a:noFill/>
          </p:spPr>
          <p:txBody>
            <a:bodyPr wrap="none" rtlCol="0">
              <a:spAutoFit/>
            </a:bodyPr>
            <a:lstStyle/>
            <a:p>
              <a:r>
                <a:rPr lang="en-GB" dirty="0" smtClean="0"/>
                <a:t>Active week</a:t>
              </a:r>
              <a:endParaRPr lang="en-GB" dirty="0"/>
            </a:p>
          </p:txBody>
        </p:sp>
        <p:sp>
          <p:nvSpPr>
            <p:cNvPr id="44" name="TextBox 43"/>
            <p:cNvSpPr txBox="1"/>
            <p:nvPr/>
          </p:nvSpPr>
          <p:spPr>
            <a:xfrm>
              <a:off x="8805794" y="3146790"/>
              <a:ext cx="1470787" cy="369332"/>
            </a:xfrm>
            <a:prstGeom prst="rect">
              <a:avLst/>
            </a:prstGeom>
            <a:noFill/>
          </p:spPr>
          <p:txBody>
            <a:bodyPr wrap="none" rtlCol="0">
              <a:spAutoFit/>
            </a:bodyPr>
            <a:lstStyle/>
            <a:p>
              <a:r>
                <a:rPr lang="en-GB" dirty="0" smtClean="0"/>
                <a:t>Inactive week</a:t>
              </a:r>
              <a:endParaRPr lang="en-GB" dirty="0"/>
            </a:p>
          </p:txBody>
        </p:sp>
      </p:grpSp>
      <p:sp>
        <p:nvSpPr>
          <p:cNvPr id="49" name="TextBox 48"/>
          <p:cNvSpPr txBox="1"/>
          <p:nvPr/>
        </p:nvSpPr>
        <p:spPr>
          <a:xfrm>
            <a:off x="1132114" y="2425566"/>
            <a:ext cx="9446985" cy="646331"/>
          </a:xfrm>
          <a:prstGeom prst="rect">
            <a:avLst/>
          </a:prstGeom>
          <a:noFill/>
        </p:spPr>
        <p:txBody>
          <a:bodyPr wrap="square" rtlCol="0">
            <a:spAutoFit/>
          </a:bodyPr>
          <a:lstStyle/>
          <a:p>
            <a:r>
              <a:rPr lang="en-GB" b="1" dirty="0"/>
              <a:t>Median weekly devoted days</a:t>
            </a:r>
            <a:r>
              <a:rPr lang="en-GB" dirty="0"/>
              <a:t>: </a:t>
            </a:r>
            <a:r>
              <a:rPr lang="en-GB" dirty="0" smtClean="0"/>
              <a:t>Median number of days a week the recorder make observations. it </a:t>
            </a:r>
            <a:r>
              <a:rPr lang="en-GB" dirty="0"/>
              <a:t>is only calculated across weeks when recording occurred.</a:t>
            </a:r>
          </a:p>
        </p:txBody>
      </p:sp>
      <p:sp>
        <p:nvSpPr>
          <p:cNvPr id="50" name="TextBox 49"/>
          <p:cNvSpPr txBox="1"/>
          <p:nvPr/>
        </p:nvSpPr>
        <p:spPr>
          <a:xfrm>
            <a:off x="1132114" y="5224606"/>
            <a:ext cx="9446986" cy="646331"/>
          </a:xfrm>
          <a:prstGeom prst="rect">
            <a:avLst/>
          </a:prstGeom>
          <a:noFill/>
        </p:spPr>
        <p:txBody>
          <a:bodyPr wrap="square" rtlCol="0">
            <a:spAutoFit/>
          </a:bodyPr>
          <a:lstStyle/>
          <a:p>
            <a:r>
              <a:rPr lang="en-GB" b="1" dirty="0"/>
              <a:t>Periodicity</a:t>
            </a:r>
            <a:r>
              <a:rPr lang="en-GB" dirty="0"/>
              <a:t>: The median number of days elapsed between each pair of sequential active days. This describes captures the regularity with which people record.</a:t>
            </a:r>
          </a:p>
        </p:txBody>
      </p:sp>
      <p:grpSp>
        <p:nvGrpSpPr>
          <p:cNvPr id="51" name="Group 50"/>
          <p:cNvGrpSpPr/>
          <p:nvPr/>
        </p:nvGrpSpPr>
        <p:grpSpPr>
          <a:xfrm>
            <a:off x="4881833" y="3918233"/>
            <a:ext cx="2277339" cy="139094"/>
            <a:chOff x="4881833" y="3918233"/>
            <a:chExt cx="2277339" cy="139094"/>
          </a:xfrm>
        </p:grpSpPr>
        <p:grpSp>
          <p:nvGrpSpPr>
            <p:cNvPr id="52" name="Group 51"/>
            <p:cNvGrpSpPr/>
            <p:nvPr/>
          </p:nvGrpSpPr>
          <p:grpSpPr>
            <a:xfrm rot="10800000">
              <a:off x="5311321" y="3932106"/>
              <a:ext cx="1032328" cy="125221"/>
              <a:chOff x="2247900" y="4530271"/>
              <a:chExt cx="7776030" cy="221342"/>
            </a:xfrm>
          </p:grpSpPr>
          <p:cxnSp>
            <p:nvCxnSpPr>
              <p:cNvPr id="53" name="Straight Connector 52"/>
              <p:cNvCxnSpPr/>
              <p:nvPr/>
            </p:nvCxnSpPr>
            <p:spPr>
              <a:xfrm>
                <a:off x="2247900" y="4751613"/>
                <a:ext cx="7776030" cy="0"/>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24790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002393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0800000">
              <a:off x="6536872" y="3918233"/>
              <a:ext cx="622300" cy="130688"/>
              <a:chOff x="2247900" y="4530271"/>
              <a:chExt cx="7776030" cy="221342"/>
            </a:xfrm>
          </p:grpSpPr>
          <p:cxnSp>
            <p:nvCxnSpPr>
              <p:cNvPr id="58" name="Straight Connector 57"/>
              <p:cNvCxnSpPr/>
              <p:nvPr/>
            </p:nvCxnSpPr>
            <p:spPr>
              <a:xfrm>
                <a:off x="2247900" y="4751613"/>
                <a:ext cx="7776030" cy="0"/>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224790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002393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rot="10800000">
              <a:off x="4881833" y="3918233"/>
              <a:ext cx="248967" cy="119005"/>
              <a:chOff x="2247900" y="4530271"/>
              <a:chExt cx="7776030" cy="221342"/>
            </a:xfrm>
          </p:grpSpPr>
          <p:cxnSp>
            <p:nvCxnSpPr>
              <p:cNvPr id="62" name="Straight Connector 61"/>
              <p:cNvCxnSpPr/>
              <p:nvPr/>
            </p:nvCxnSpPr>
            <p:spPr>
              <a:xfrm>
                <a:off x="2247900" y="4751613"/>
                <a:ext cx="7776030" cy="0"/>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24790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023930" y="4530271"/>
                <a:ext cx="0" cy="211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5" name="TextBox 64"/>
          <p:cNvSpPr txBox="1"/>
          <p:nvPr/>
        </p:nvSpPr>
        <p:spPr>
          <a:xfrm>
            <a:off x="1132114" y="5962891"/>
            <a:ext cx="9446986" cy="646331"/>
          </a:xfrm>
          <a:prstGeom prst="rect">
            <a:avLst/>
          </a:prstGeom>
          <a:noFill/>
        </p:spPr>
        <p:txBody>
          <a:bodyPr wrap="square" rtlCol="0">
            <a:spAutoFit/>
          </a:bodyPr>
          <a:lstStyle/>
          <a:p>
            <a:r>
              <a:rPr lang="en-GB" b="1" dirty="0"/>
              <a:t>Periodicity variation</a:t>
            </a:r>
            <a:r>
              <a:rPr lang="en-GB" dirty="0"/>
              <a:t>: </a:t>
            </a:r>
            <a:r>
              <a:rPr lang="en-GB" dirty="0" smtClean="0"/>
              <a:t>The </a:t>
            </a:r>
            <a:r>
              <a:rPr lang="en-GB" dirty="0"/>
              <a:t>standard deviation of the times elapsed between each pair of sequential active </a:t>
            </a:r>
            <a:r>
              <a:rPr lang="en-GB" dirty="0" smtClean="0"/>
              <a:t>days</a:t>
            </a:r>
            <a:endParaRPr lang="en-GB" dirty="0"/>
          </a:p>
        </p:txBody>
      </p:sp>
      <p:sp>
        <p:nvSpPr>
          <p:cNvPr id="66" name="Rectangle 65"/>
          <p:cNvSpPr/>
          <p:nvPr/>
        </p:nvSpPr>
        <p:spPr>
          <a:xfrm>
            <a:off x="8975950" y="6354158"/>
            <a:ext cx="2901500" cy="369332"/>
          </a:xfrm>
          <a:prstGeom prst="rect">
            <a:avLst/>
          </a:prstGeom>
        </p:spPr>
        <p:txBody>
          <a:bodyPr wrap="none">
            <a:spAutoFit/>
          </a:bodyPr>
          <a:lstStyle/>
          <a:p>
            <a:r>
              <a:rPr lang="en-GB" dirty="0" err="1"/>
              <a:t>Ponciano</a:t>
            </a:r>
            <a:r>
              <a:rPr lang="en-GB" dirty="0"/>
              <a:t> and </a:t>
            </a:r>
            <a:r>
              <a:rPr lang="en-GB" dirty="0" err="1"/>
              <a:t>Brasileiro</a:t>
            </a:r>
            <a:r>
              <a:rPr lang="en-GB" dirty="0"/>
              <a:t> 2014</a:t>
            </a:r>
          </a:p>
        </p:txBody>
      </p:sp>
      <p:sp>
        <p:nvSpPr>
          <p:cNvPr id="67" name="TextBox 66"/>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31358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10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5"/>
                                        </p:tgtEl>
                                      </p:cBhvr>
                                    </p:animEffect>
                                    <p:set>
                                      <p:cBhvr>
                                        <p:cTn id="38" dur="1" fill="hold">
                                          <p:stCondLst>
                                            <p:cond delay="499"/>
                                          </p:stCondLst>
                                        </p:cTn>
                                        <p:tgtEl>
                                          <p:spTgt spid="45"/>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39"/>
                                        </p:tgtEl>
                                      </p:cBhvr>
                                    </p:animEffect>
                                    <p:set>
                                      <p:cBhvr>
                                        <p:cTn id="50" dur="1" fill="hold">
                                          <p:stCondLst>
                                            <p:cond delay="499"/>
                                          </p:stCondLst>
                                        </p:cTn>
                                        <p:tgtEl>
                                          <p:spTgt spid="3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49"/>
                                        </p:tgtEl>
                                      </p:cBhvr>
                                    </p:animEffect>
                                    <p:set>
                                      <p:cBhvr>
                                        <p:cTn id="53" dur="1" fill="hold">
                                          <p:stCondLst>
                                            <p:cond delay="499"/>
                                          </p:stCondLst>
                                        </p:cTn>
                                        <p:tgtEl>
                                          <p:spTgt spid="49"/>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50"/>
                                        </p:tgtEl>
                                      </p:cBhvr>
                                    </p:animEffect>
                                    <p:set>
                                      <p:cBhvr>
                                        <p:cTn id="65" dur="1" fill="hold">
                                          <p:stCondLst>
                                            <p:cond delay="499"/>
                                          </p:stCondLst>
                                        </p:cTn>
                                        <p:tgtEl>
                                          <p:spTgt spid="50"/>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par>
                                <p:cTn id="75" presetID="10" presetClass="entr" presetSubtype="0" fill="hold" grpId="2"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2"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grpId="2"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2" grpId="0"/>
      <p:bldP spid="32" grpId="1"/>
      <p:bldP spid="32" grpId="2"/>
      <p:bldP spid="49" grpId="0"/>
      <p:bldP spid="49" grpId="1"/>
      <p:bldP spid="49" grpId="2"/>
      <p:bldP spid="50" grpId="0"/>
      <p:bldP spid="50" grpId="1"/>
      <p:bldP spid="50" grpId="2"/>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6634979" cy="954107"/>
          </a:xfrm>
          <a:prstGeom prst="rect">
            <a:avLst/>
          </a:prstGeom>
          <a:noFill/>
        </p:spPr>
        <p:txBody>
          <a:bodyPr wrap="square" rtlCol="0">
            <a:spAutoFit/>
          </a:bodyPr>
          <a:lstStyle/>
          <a:p>
            <a:r>
              <a:rPr lang="en-GB" sz="3200" dirty="0" smtClean="0">
                <a:solidFill>
                  <a:schemeClr val="bg1"/>
                </a:solidFill>
              </a:rPr>
              <a:t>Q U A N T I F Y I N G   V A R I A T I O N</a:t>
            </a:r>
          </a:p>
          <a:p>
            <a:r>
              <a:rPr lang="en-GB" sz="2400" dirty="0" smtClean="0">
                <a:solidFill>
                  <a:schemeClr val="bg1"/>
                </a:solidFill>
              </a:rPr>
              <a:t>Spatial</a:t>
            </a:r>
            <a:endParaRPr lang="en-GB" sz="2400" dirty="0">
              <a:solidFill>
                <a:schemeClr val="bg1"/>
              </a:solidFill>
            </a:endParaRPr>
          </a:p>
        </p:txBody>
      </p:sp>
      <p:pic>
        <p:nvPicPr>
          <p:cNvPr id="1026" name="Picture 2" descr="https://lh5.googleusercontent.com/hpCQcitAnumYfn5wKunCSyDwwHEpyELQJJVaI5Qfgdt6i4bE1nMZ3ZjmaMXzUYFbizXZqNDiHgwqqpagGhKbXP8n2tL0ztYdSLYHcwE6W24JDC4RK6wrSdeJD8qlWkeZZpin3QE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60960" t="19754" r="18970" b="359"/>
          <a:stretch/>
        </p:blipFill>
        <p:spPr bwMode="auto">
          <a:xfrm>
            <a:off x="9295580" y="2865430"/>
            <a:ext cx="1771290" cy="3823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05867" y="1668585"/>
            <a:ext cx="3657599" cy="923330"/>
          </a:xfrm>
          <a:prstGeom prst="rect">
            <a:avLst/>
          </a:prstGeom>
          <a:noFill/>
        </p:spPr>
        <p:txBody>
          <a:bodyPr wrap="square" rtlCol="0">
            <a:spAutoFit/>
          </a:bodyPr>
          <a:lstStyle/>
          <a:p>
            <a:r>
              <a:rPr lang="en-GB" b="1" dirty="0"/>
              <a:t>95% Polygon </a:t>
            </a:r>
            <a:r>
              <a:rPr lang="en-GB" b="1" dirty="0" smtClean="0"/>
              <a:t>number</a:t>
            </a:r>
            <a:r>
              <a:rPr lang="en-GB" dirty="0"/>
              <a:t>: This is the count of the number of discrete polygons that make up the 95% area</a:t>
            </a:r>
            <a:r>
              <a:rPr lang="en-GB" dirty="0" smtClean="0"/>
              <a:t>.</a:t>
            </a:r>
            <a:endParaRPr lang="en-GB" dirty="0"/>
          </a:p>
        </p:txBody>
      </p:sp>
      <p:sp>
        <p:nvSpPr>
          <p:cNvPr id="6" name="TextBox 5"/>
          <p:cNvSpPr txBox="1"/>
          <p:nvPr/>
        </p:nvSpPr>
        <p:spPr>
          <a:xfrm>
            <a:off x="8352426" y="1528776"/>
            <a:ext cx="3657599" cy="1200329"/>
          </a:xfrm>
          <a:prstGeom prst="rect">
            <a:avLst/>
          </a:prstGeom>
          <a:noFill/>
        </p:spPr>
        <p:txBody>
          <a:bodyPr wrap="square" rtlCol="0">
            <a:spAutoFit/>
          </a:bodyPr>
          <a:lstStyle/>
          <a:p>
            <a:r>
              <a:rPr lang="en-GB" b="1" dirty="0"/>
              <a:t>95:60 Area Ratio</a:t>
            </a:r>
            <a:r>
              <a:rPr lang="en-GB" dirty="0"/>
              <a:t>: This is the ratio between 95% area, and a kernel density polygon fitted to contain 60% of the recorder’s records</a:t>
            </a:r>
            <a:r>
              <a:rPr lang="en-GB" dirty="0" smtClean="0"/>
              <a:t>.</a:t>
            </a:r>
            <a:endParaRPr lang="en-GB" dirty="0"/>
          </a:p>
        </p:txBody>
      </p:sp>
      <p:pic>
        <p:nvPicPr>
          <p:cNvPr id="9" name="Picture 2" descr="https://lh5.googleusercontent.com/hpCQcitAnumYfn5wKunCSyDwwHEpyELQJJVaI5Qfgdt6i4bE1nMZ3ZjmaMXzUYFbizXZqNDiHgwqqpagGhKbXP8n2tL0ztYdSLYHcwE6W24JDC4RK6wrSdeJD8qlWkeZZpin3QE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35204" t="20425" r="44142"/>
          <a:stretch/>
        </p:blipFill>
        <p:spPr bwMode="auto">
          <a:xfrm>
            <a:off x="5270199" y="2865430"/>
            <a:ext cx="1728934" cy="36118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59307" y="1805776"/>
            <a:ext cx="3657600" cy="4814100"/>
            <a:chOff x="259307" y="1805776"/>
            <a:chExt cx="3657600" cy="4814100"/>
          </a:xfrm>
        </p:grpSpPr>
        <p:sp>
          <p:nvSpPr>
            <p:cNvPr id="2" name="TextBox 1"/>
            <p:cNvSpPr txBox="1"/>
            <p:nvPr/>
          </p:nvSpPr>
          <p:spPr>
            <a:xfrm>
              <a:off x="259307" y="1805776"/>
              <a:ext cx="3657600" cy="646331"/>
            </a:xfrm>
            <a:prstGeom prst="rect">
              <a:avLst/>
            </a:prstGeom>
            <a:noFill/>
          </p:spPr>
          <p:txBody>
            <a:bodyPr wrap="square" rtlCol="0">
              <a:spAutoFit/>
            </a:bodyPr>
            <a:lstStyle/>
            <a:p>
              <a:r>
                <a:rPr lang="en-GB" b="1" dirty="0"/>
                <a:t>95% Area:</a:t>
              </a:r>
              <a:r>
                <a:rPr lang="en-GB" dirty="0"/>
                <a:t> </a:t>
              </a:r>
              <a:r>
                <a:rPr lang="en-GB" dirty="0" smtClean="0"/>
                <a:t>The </a:t>
              </a:r>
              <a:r>
                <a:rPr lang="en-GB" dirty="0"/>
                <a:t>area </a:t>
              </a:r>
              <a:r>
                <a:rPr lang="en-GB" dirty="0" smtClean="0"/>
                <a:t>that contains </a:t>
              </a:r>
              <a:r>
                <a:rPr lang="en-GB" dirty="0"/>
                <a:t>95% of a </a:t>
              </a:r>
              <a:r>
                <a:rPr lang="en-GB" dirty="0" smtClean="0"/>
                <a:t>recorder's </a:t>
              </a:r>
              <a:r>
                <a:rPr lang="en-GB" dirty="0"/>
                <a:t>records</a:t>
              </a:r>
              <a:r>
                <a:rPr lang="en-GB" dirty="0" smtClean="0"/>
                <a:t>.</a:t>
              </a:r>
              <a:endParaRPr lang="en-GB" dirty="0"/>
            </a:p>
          </p:txBody>
        </p:sp>
        <p:pic>
          <p:nvPicPr>
            <p:cNvPr id="10" name="Picture 2" descr="https://lh5.googleusercontent.com/hpCQcitAnumYfn5wKunCSyDwwHEpyELQJJVaI5Qfgdt6i4bE1nMZ3ZjmaMXzUYFbizXZqNDiHgwqqpagGhKbXP8n2tL0ztYdSLYHcwE6W24JDC4RK6wrSdeJD8qlWkeZZpin3QE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7041" t="20143" r="69772" b="6549"/>
            <a:stretch/>
          </p:blipFill>
          <p:spPr bwMode="auto">
            <a:xfrm>
              <a:off x="1013074" y="2934050"/>
              <a:ext cx="2150065" cy="368582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31232849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6634979" cy="954107"/>
          </a:xfrm>
          <a:prstGeom prst="rect">
            <a:avLst/>
          </a:prstGeom>
          <a:noFill/>
        </p:spPr>
        <p:txBody>
          <a:bodyPr wrap="square" rtlCol="0">
            <a:spAutoFit/>
          </a:bodyPr>
          <a:lstStyle/>
          <a:p>
            <a:r>
              <a:rPr lang="en-GB" sz="3200" dirty="0" smtClean="0">
                <a:solidFill>
                  <a:schemeClr val="bg1"/>
                </a:solidFill>
              </a:rPr>
              <a:t>Q U A N T I F Y I N G   V A R I A T I O N</a:t>
            </a:r>
          </a:p>
          <a:p>
            <a:r>
              <a:rPr lang="en-GB" sz="2400" dirty="0" smtClean="0">
                <a:solidFill>
                  <a:schemeClr val="bg1"/>
                </a:solidFill>
              </a:rPr>
              <a:t>Data content</a:t>
            </a:r>
            <a:endParaRPr lang="en-GB" sz="2400" dirty="0">
              <a:solidFill>
                <a:schemeClr val="bg1"/>
              </a:solidFill>
            </a:endParaRPr>
          </a:p>
        </p:txBody>
      </p:sp>
      <p:grpSp>
        <p:nvGrpSpPr>
          <p:cNvPr id="1032" name="Group 1031"/>
          <p:cNvGrpSpPr/>
          <p:nvPr/>
        </p:nvGrpSpPr>
        <p:grpSpPr>
          <a:xfrm>
            <a:off x="752791" y="1848041"/>
            <a:ext cx="3135086" cy="4586304"/>
            <a:chOff x="752791" y="1848041"/>
            <a:chExt cx="3135086" cy="4586304"/>
          </a:xfrm>
        </p:grpSpPr>
        <p:graphicFrame>
          <p:nvGraphicFramePr>
            <p:cNvPr id="10" name="Chart 9"/>
            <p:cNvGraphicFramePr/>
            <p:nvPr>
              <p:extLst>
                <p:ext uri="{D42A27DB-BD31-4B8C-83A1-F6EECF244321}">
                  <p14:modId xmlns:p14="http://schemas.microsoft.com/office/powerpoint/2010/main" val="1385097595"/>
                </p:ext>
              </p:extLst>
            </p:nvPr>
          </p:nvGraphicFramePr>
          <p:xfrm>
            <a:off x="767306" y="1848041"/>
            <a:ext cx="3120571" cy="2496457"/>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p:cNvSpPr/>
            <p:nvPr/>
          </p:nvSpPr>
          <p:spPr>
            <a:xfrm>
              <a:off x="752791" y="4957017"/>
              <a:ext cx="3135086" cy="1477328"/>
            </a:xfrm>
            <a:prstGeom prst="rect">
              <a:avLst/>
            </a:prstGeom>
          </p:spPr>
          <p:txBody>
            <a:bodyPr wrap="square">
              <a:spAutoFit/>
            </a:bodyPr>
            <a:lstStyle/>
            <a:p>
              <a:pPr algn="ctr"/>
              <a:r>
                <a:rPr lang="en-GB" b="1" dirty="0">
                  <a:solidFill>
                    <a:srgbClr val="000000"/>
                  </a:solidFill>
                </a:rPr>
                <a:t>Proportion of Taxa Recorded</a:t>
              </a:r>
              <a:r>
                <a:rPr lang="en-GB" dirty="0">
                  <a:solidFill>
                    <a:srgbClr val="000000"/>
                  </a:solidFill>
                </a:rPr>
                <a:t>: </a:t>
              </a:r>
              <a:r>
                <a:rPr lang="en-GB" dirty="0" smtClean="0">
                  <a:solidFill>
                    <a:srgbClr val="000000"/>
                  </a:solidFill>
                </a:rPr>
                <a:t>The </a:t>
              </a:r>
              <a:r>
                <a:rPr lang="en-GB" dirty="0">
                  <a:solidFill>
                    <a:srgbClr val="000000"/>
                  </a:solidFill>
                </a:rPr>
                <a:t>number of unique taxa recorded </a:t>
              </a:r>
              <a:r>
                <a:rPr lang="en-GB" dirty="0" smtClean="0">
                  <a:solidFill>
                    <a:srgbClr val="000000"/>
                  </a:solidFill>
                </a:rPr>
                <a:t>as </a:t>
              </a:r>
              <a:r>
                <a:rPr lang="en-GB" dirty="0">
                  <a:solidFill>
                    <a:srgbClr val="000000"/>
                  </a:solidFill>
                </a:rPr>
                <a:t>a proportion of the total number of taxa recorded by all recorders.</a:t>
              </a:r>
              <a:endParaRPr lang="en-GB" dirty="0"/>
            </a:p>
          </p:txBody>
        </p:sp>
      </p:grpSp>
      <p:grpSp>
        <p:nvGrpSpPr>
          <p:cNvPr id="1033" name="Group 1032"/>
          <p:cNvGrpSpPr/>
          <p:nvPr/>
        </p:nvGrpSpPr>
        <p:grpSpPr>
          <a:xfrm>
            <a:off x="4683238" y="1857829"/>
            <a:ext cx="3135086" cy="4576516"/>
            <a:chOff x="4683238" y="1857829"/>
            <a:chExt cx="3135086" cy="4576516"/>
          </a:xfrm>
        </p:grpSpPr>
        <p:graphicFrame>
          <p:nvGraphicFramePr>
            <p:cNvPr id="15" name="Chart 14"/>
            <p:cNvGraphicFramePr/>
            <p:nvPr>
              <p:extLst>
                <p:ext uri="{D42A27DB-BD31-4B8C-83A1-F6EECF244321}">
                  <p14:modId xmlns:p14="http://schemas.microsoft.com/office/powerpoint/2010/main" val="1951430193"/>
                </p:ext>
              </p:extLst>
            </p:nvPr>
          </p:nvGraphicFramePr>
          <p:xfrm>
            <a:off x="4683238" y="1857829"/>
            <a:ext cx="2902857" cy="249645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4683238" y="4957017"/>
              <a:ext cx="3135086" cy="1477328"/>
            </a:xfrm>
            <a:prstGeom prst="rect">
              <a:avLst/>
            </a:prstGeom>
            <a:noFill/>
          </p:spPr>
          <p:txBody>
            <a:bodyPr wrap="square" rtlCol="0">
              <a:spAutoFit/>
            </a:bodyPr>
            <a:lstStyle/>
            <a:p>
              <a:pPr algn="ctr"/>
              <a:r>
                <a:rPr lang="en-GB" b="1" dirty="0"/>
                <a:t>Median Rarity Difference</a:t>
              </a:r>
              <a:r>
                <a:rPr lang="en-GB" dirty="0"/>
                <a:t>: </a:t>
              </a:r>
              <a:r>
                <a:rPr lang="en-GB" dirty="0" smtClean="0"/>
                <a:t>The difference between the median rarity for a recorder and the grand median across all recorders.</a:t>
              </a:r>
              <a:endParaRPr lang="en-GB" dirty="0"/>
            </a:p>
          </p:txBody>
        </p:sp>
      </p:grpSp>
      <p:grpSp>
        <p:nvGrpSpPr>
          <p:cNvPr id="1034" name="Group 1033"/>
          <p:cNvGrpSpPr/>
          <p:nvPr/>
        </p:nvGrpSpPr>
        <p:grpSpPr>
          <a:xfrm>
            <a:off x="8573746" y="2036378"/>
            <a:ext cx="3135086" cy="3843969"/>
            <a:chOff x="8573746" y="2036378"/>
            <a:chExt cx="3135086" cy="3843969"/>
          </a:xfrm>
        </p:grpSpPr>
        <p:grpSp>
          <p:nvGrpSpPr>
            <p:cNvPr id="1031" name="Group 1030"/>
            <p:cNvGrpSpPr/>
            <p:nvPr/>
          </p:nvGrpSpPr>
          <p:grpSpPr>
            <a:xfrm>
              <a:off x="8728527" y="2036378"/>
              <a:ext cx="2825525" cy="2110013"/>
              <a:chOff x="8621486" y="1857829"/>
              <a:chExt cx="2825525" cy="2110013"/>
            </a:xfrm>
          </p:grpSpPr>
          <p:grpSp>
            <p:nvGrpSpPr>
              <p:cNvPr id="21" name="Group 20"/>
              <p:cNvGrpSpPr/>
              <p:nvPr/>
            </p:nvGrpSpPr>
            <p:grpSpPr>
              <a:xfrm>
                <a:off x="8621486" y="1857829"/>
                <a:ext cx="754743" cy="948871"/>
                <a:chOff x="8621486" y="1857829"/>
                <a:chExt cx="754743" cy="948871"/>
              </a:xfrm>
              <a:effectLst>
                <a:outerShdw blurRad="50800" dist="38100" dir="2700000" algn="tl" rotWithShape="0">
                  <a:prstClr val="black">
                    <a:alpha val="40000"/>
                  </a:prstClr>
                </a:outerShdw>
              </a:effectLst>
            </p:grpSpPr>
            <p:sp>
              <p:nvSpPr>
                <p:cNvPr id="17" name="Rectangle 16"/>
                <p:cNvSpPr/>
                <p:nvPr/>
              </p:nvSpPr>
              <p:spPr>
                <a:xfrm>
                  <a:off x="8621486" y="1857829"/>
                  <a:ext cx="754743" cy="948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p:cNvSpPr/>
                <p:nvPr/>
              </p:nvSpPr>
              <p:spPr>
                <a:xfrm>
                  <a:off x="8699500" y="20066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21"/>
                <p:cNvSpPr/>
                <p:nvPr/>
              </p:nvSpPr>
              <p:spPr>
                <a:xfrm>
                  <a:off x="8699500" y="2195399"/>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22"/>
                <p:cNvSpPr/>
                <p:nvPr/>
              </p:nvSpPr>
              <p:spPr>
                <a:xfrm>
                  <a:off x="8699500" y="2384198"/>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23"/>
                <p:cNvSpPr/>
                <p:nvPr/>
              </p:nvSpPr>
              <p:spPr>
                <a:xfrm>
                  <a:off x="8699500" y="25709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cxnSp>
            <p:nvCxnSpPr>
              <p:cNvPr id="20" name="Straight Connector 19"/>
              <p:cNvCxnSpPr/>
              <p:nvPr/>
            </p:nvCxnSpPr>
            <p:spPr>
              <a:xfrm>
                <a:off x="8896350" y="2070100"/>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9" name="Group 1028"/>
              <p:cNvGrpSpPr/>
              <p:nvPr/>
            </p:nvGrpSpPr>
            <p:grpSpPr>
              <a:xfrm>
                <a:off x="8699500" y="2006600"/>
                <a:ext cx="133350" cy="133350"/>
                <a:chOff x="8699500" y="2006600"/>
                <a:chExt cx="133350" cy="133350"/>
              </a:xfrm>
            </p:grpSpPr>
            <p:cxnSp>
              <p:nvCxnSpPr>
                <p:cNvPr id="28" name="Straight Connector 27"/>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9656877" y="1857829"/>
                <a:ext cx="754743" cy="948871"/>
                <a:chOff x="8621486" y="1857829"/>
                <a:chExt cx="754743" cy="948871"/>
              </a:xfrm>
              <a:effectLst>
                <a:outerShdw blurRad="50800" dist="38100" dir="2700000" algn="tl" rotWithShape="0">
                  <a:prstClr val="black">
                    <a:alpha val="40000"/>
                  </a:prstClr>
                </a:outerShdw>
              </a:effectLst>
            </p:grpSpPr>
            <p:sp>
              <p:nvSpPr>
                <p:cNvPr id="40" name="Rectangle 39"/>
                <p:cNvSpPr/>
                <p:nvPr/>
              </p:nvSpPr>
              <p:spPr>
                <a:xfrm>
                  <a:off x="8621486" y="1857829"/>
                  <a:ext cx="754743" cy="948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1" name="Rectangle 40"/>
                <p:cNvSpPr/>
                <p:nvPr/>
              </p:nvSpPr>
              <p:spPr>
                <a:xfrm>
                  <a:off x="8699500" y="20066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41"/>
                <p:cNvSpPr/>
                <p:nvPr/>
              </p:nvSpPr>
              <p:spPr>
                <a:xfrm>
                  <a:off x="8699500" y="2195399"/>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Rectangle 42"/>
                <p:cNvSpPr/>
                <p:nvPr/>
              </p:nvSpPr>
              <p:spPr>
                <a:xfrm>
                  <a:off x="8699500" y="2384198"/>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Rectangle 43"/>
                <p:cNvSpPr/>
                <p:nvPr/>
              </p:nvSpPr>
              <p:spPr>
                <a:xfrm>
                  <a:off x="8699500" y="25709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cxnSp>
            <p:nvCxnSpPr>
              <p:cNvPr id="45" name="Straight Connector 44"/>
              <p:cNvCxnSpPr/>
              <p:nvPr/>
            </p:nvCxnSpPr>
            <p:spPr>
              <a:xfrm>
                <a:off x="9931741" y="2070100"/>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9734891" y="2006600"/>
                <a:ext cx="133350" cy="133350"/>
                <a:chOff x="8699500" y="2006600"/>
                <a:chExt cx="133350" cy="133350"/>
              </a:xfrm>
            </p:grpSpPr>
            <p:cxnSp>
              <p:nvCxnSpPr>
                <p:cNvPr id="47" name="Straight Connector 46"/>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0678661" y="1857829"/>
                <a:ext cx="754743" cy="948871"/>
                <a:chOff x="8621486" y="1857829"/>
                <a:chExt cx="754743" cy="948871"/>
              </a:xfrm>
              <a:effectLst>
                <a:outerShdw blurRad="50800" dist="38100" dir="2700000" algn="tl" rotWithShape="0">
                  <a:prstClr val="black">
                    <a:alpha val="40000"/>
                  </a:prstClr>
                </a:outerShdw>
              </a:effectLst>
            </p:grpSpPr>
            <p:sp>
              <p:nvSpPr>
                <p:cNvPr id="50" name="Rectangle 49"/>
                <p:cNvSpPr/>
                <p:nvPr/>
              </p:nvSpPr>
              <p:spPr>
                <a:xfrm>
                  <a:off x="8621486" y="1857829"/>
                  <a:ext cx="754743" cy="948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Rectangle 50"/>
                <p:cNvSpPr/>
                <p:nvPr/>
              </p:nvSpPr>
              <p:spPr>
                <a:xfrm>
                  <a:off x="8699500" y="20066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Rectangle 51"/>
                <p:cNvSpPr/>
                <p:nvPr/>
              </p:nvSpPr>
              <p:spPr>
                <a:xfrm>
                  <a:off x="8699500" y="2195399"/>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52"/>
                <p:cNvSpPr/>
                <p:nvPr/>
              </p:nvSpPr>
              <p:spPr>
                <a:xfrm>
                  <a:off x="8699500" y="2384198"/>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53"/>
                <p:cNvSpPr/>
                <p:nvPr/>
              </p:nvSpPr>
              <p:spPr>
                <a:xfrm>
                  <a:off x="8699500" y="25709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cxnSp>
            <p:nvCxnSpPr>
              <p:cNvPr id="55" name="Straight Connector 54"/>
              <p:cNvCxnSpPr/>
              <p:nvPr/>
            </p:nvCxnSpPr>
            <p:spPr>
              <a:xfrm>
                <a:off x="10953525" y="2070100"/>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0756675" y="2006600"/>
                <a:ext cx="133350" cy="133350"/>
                <a:chOff x="8699500" y="2006600"/>
                <a:chExt cx="133350" cy="133350"/>
              </a:xfrm>
            </p:grpSpPr>
            <p:cxnSp>
              <p:nvCxnSpPr>
                <p:cNvPr id="57" name="Straight Connector 56"/>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621486" y="3018971"/>
                <a:ext cx="754743" cy="948871"/>
                <a:chOff x="8621486" y="1857829"/>
                <a:chExt cx="754743" cy="948871"/>
              </a:xfrm>
              <a:effectLst>
                <a:outerShdw blurRad="50800" dist="38100" dir="2700000" algn="tl" rotWithShape="0">
                  <a:prstClr val="black">
                    <a:alpha val="40000"/>
                  </a:prstClr>
                </a:outerShdw>
              </a:effectLst>
            </p:grpSpPr>
            <p:sp>
              <p:nvSpPr>
                <p:cNvPr id="60" name="Rectangle 59"/>
                <p:cNvSpPr/>
                <p:nvPr/>
              </p:nvSpPr>
              <p:spPr>
                <a:xfrm>
                  <a:off x="8621486" y="1857829"/>
                  <a:ext cx="754743" cy="948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1" name="Rectangle 60"/>
                <p:cNvSpPr/>
                <p:nvPr/>
              </p:nvSpPr>
              <p:spPr>
                <a:xfrm>
                  <a:off x="8699500" y="20066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2" name="Rectangle 61"/>
                <p:cNvSpPr/>
                <p:nvPr/>
              </p:nvSpPr>
              <p:spPr>
                <a:xfrm>
                  <a:off x="8699500" y="2195399"/>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3" name="Rectangle 62"/>
                <p:cNvSpPr/>
                <p:nvPr/>
              </p:nvSpPr>
              <p:spPr>
                <a:xfrm>
                  <a:off x="8699500" y="2384198"/>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4" name="Rectangle 63"/>
                <p:cNvSpPr/>
                <p:nvPr/>
              </p:nvSpPr>
              <p:spPr>
                <a:xfrm>
                  <a:off x="8699500" y="25709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cxnSp>
            <p:nvCxnSpPr>
              <p:cNvPr id="65" name="Straight Connector 64"/>
              <p:cNvCxnSpPr/>
              <p:nvPr/>
            </p:nvCxnSpPr>
            <p:spPr>
              <a:xfrm>
                <a:off x="8896350" y="3231242"/>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8699500" y="3167742"/>
                <a:ext cx="133350" cy="133350"/>
                <a:chOff x="8699500" y="2006600"/>
                <a:chExt cx="133350" cy="133350"/>
              </a:xfrm>
            </p:grpSpPr>
            <p:cxnSp>
              <p:nvCxnSpPr>
                <p:cNvPr id="67" name="Straight Connector 66"/>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9656877" y="3018971"/>
                <a:ext cx="754743" cy="948871"/>
                <a:chOff x="8621486" y="1857829"/>
                <a:chExt cx="754743" cy="948871"/>
              </a:xfrm>
              <a:effectLst>
                <a:outerShdw blurRad="50800" dist="38100" dir="2700000" algn="tl" rotWithShape="0">
                  <a:prstClr val="black">
                    <a:alpha val="40000"/>
                  </a:prstClr>
                </a:outerShdw>
              </a:effectLst>
            </p:grpSpPr>
            <p:sp>
              <p:nvSpPr>
                <p:cNvPr id="70" name="Rectangle 69"/>
                <p:cNvSpPr/>
                <p:nvPr/>
              </p:nvSpPr>
              <p:spPr>
                <a:xfrm>
                  <a:off x="8621486" y="1857829"/>
                  <a:ext cx="754743" cy="948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1" name="Rectangle 70"/>
                <p:cNvSpPr/>
                <p:nvPr/>
              </p:nvSpPr>
              <p:spPr>
                <a:xfrm>
                  <a:off x="8699500" y="20066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2" name="Rectangle 71"/>
                <p:cNvSpPr/>
                <p:nvPr/>
              </p:nvSpPr>
              <p:spPr>
                <a:xfrm>
                  <a:off x="8699500" y="2195399"/>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3" name="Rectangle 72"/>
                <p:cNvSpPr/>
                <p:nvPr/>
              </p:nvSpPr>
              <p:spPr>
                <a:xfrm>
                  <a:off x="8699500" y="2384198"/>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4" name="Rectangle 73"/>
                <p:cNvSpPr/>
                <p:nvPr/>
              </p:nvSpPr>
              <p:spPr>
                <a:xfrm>
                  <a:off x="8699500" y="25709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cxnSp>
            <p:nvCxnSpPr>
              <p:cNvPr id="75" name="Straight Connector 74"/>
              <p:cNvCxnSpPr/>
              <p:nvPr/>
            </p:nvCxnSpPr>
            <p:spPr>
              <a:xfrm>
                <a:off x="9931741" y="3231242"/>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734891" y="3167742"/>
                <a:ext cx="133350" cy="133350"/>
                <a:chOff x="8699500" y="2006600"/>
                <a:chExt cx="133350" cy="133350"/>
              </a:xfrm>
            </p:grpSpPr>
            <p:cxnSp>
              <p:nvCxnSpPr>
                <p:cNvPr id="77" name="Straight Connector 76"/>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0692268" y="3018971"/>
                <a:ext cx="754743" cy="948871"/>
                <a:chOff x="8621486" y="1857829"/>
                <a:chExt cx="754743" cy="948871"/>
              </a:xfrm>
              <a:effectLst>
                <a:outerShdw blurRad="50800" dist="38100" dir="2700000" algn="tl" rotWithShape="0">
                  <a:prstClr val="black">
                    <a:alpha val="40000"/>
                  </a:prstClr>
                </a:outerShdw>
              </a:effectLst>
            </p:grpSpPr>
            <p:sp>
              <p:nvSpPr>
                <p:cNvPr id="80" name="Rectangle 79"/>
                <p:cNvSpPr/>
                <p:nvPr/>
              </p:nvSpPr>
              <p:spPr>
                <a:xfrm>
                  <a:off x="8621486" y="1857829"/>
                  <a:ext cx="754743" cy="948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80"/>
                <p:cNvSpPr/>
                <p:nvPr/>
              </p:nvSpPr>
              <p:spPr>
                <a:xfrm>
                  <a:off x="8699500" y="20066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2" name="Rectangle 81"/>
                <p:cNvSpPr/>
                <p:nvPr/>
              </p:nvSpPr>
              <p:spPr>
                <a:xfrm>
                  <a:off x="8699500" y="2195399"/>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3" name="Rectangle 82"/>
                <p:cNvSpPr/>
                <p:nvPr/>
              </p:nvSpPr>
              <p:spPr>
                <a:xfrm>
                  <a:off x="8699500" y="2384198"/>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4" name="Rectangle 83"/>
                <p:cNvSpPr/>
                <p:nvPr/>
              </p:nvSpPr>
              <p:spPr>
                <a:xfrm>
                  <a:off x="8699500" y="2570900"/>
                  <a:ext cx="133350" cy="133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cxnSp>
            <p:nvCxnSpPr>
              <p:cNvPr id="85" name="Straight Connector 84"/>
              <p:cNvCxnSpPr/>
              <p:nvPr/>
            </p:nvCxnSpPr>
            <p:spPr>
              <a:xfrm>
                <a:off x="10967132" y="3231242"/>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10770282" y="3167742"/>
                <a:ext cx="133350" cy="133350"/>
                <a:chOff x="8699500" y="2006600"/>
                <a:chExt cx="133350" cy="133350"/>
              </a:xfrm>
            </p:grpSpPr>
            <p:cxnSp>
              <p:nvCxnSpPr>
                <p:cNvPr id="87" name="Straight Connector 86"/>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699500" y="3356879"/>
                <a:ext cx="133350" cy="133350"/>
                <a:chOff x="8699500" y="2006600"/>
                <a:chExt cx="133350" cy="133350"/>
              </a:xfrm>
            </p:grpSpPr>
            <p:cxnSp>
              <p:nvCxnSpPr>
                <p:cNvPr id="90" name="Straight Connector 89"/>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9734891" y="2195736"/>
                <a:ext cx="133350" cy="133350"/>
                <a:chOff x="8699500" y="2006600"/>
                <a:chExt cx="133350" cy="133350"/>
              </a:xfrm>
            </p:grpSpPr>
            <p:cxnSp>
              <p:nvCxnSpPr>
                <p:cNvPr id="93" name="Straight Connector 92"/>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5" name="Straight Connector 94"/>
              <p:cNvCxnSpPr/>
              <p:nvPr/>
            </p:nvCxnSpPr>
            <p:spPr>
              <a:xfrm>
                <a:off x="9931741" y="2262074"/>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9931741" y="2450873"/>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896350" y="3426391"/>
                <a:ext cx="419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9739654" y="2383801"/>
                <a:ext cx="133350" cy="133350"/>
                <a:chOff x="8699500" y="2006600"/>
                <a:chExt cx="133350" cy="133350"/>
              </a:xfrm>
            </p:grpSpPr>
            <p:cxnSp>
              <p:nvCxnSpPr>
                <p:cNvPr id="99" name="Straight Connector 98"/>
                <p:cNvCxnSpPr/>
                <p:nvPr/>
              </p:nvCxnSpPr>
              <p:spPr>
                <a:xfrm>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699500" y="2006600"/>
                  <a:ext cx="133350" cy="133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30" name="TextBox 1029"/>
            <p:cNvSpPr txBox="1"/>
            <p:nvPr/>
          </p:nvSpPr>
          <p:spPr>
            <a:xfrm>
              <a:off x="8573746" y="4957017"/>
              <a:ext cx="3135086" cy="923330"/>
            </a:xfrm>
            <a:prstGeom prst="rect">
              <a:avLst/>
            </a:prstGeom>
            <a:noFill/>
          </p:spPr>
          <p:txBody>
            <a:bodyPr wrap="square" rtlCol="0">
              <a:spAutoFit/>
            </a:bodyPr>
            <a:lstStyle/>
            <a:p>
              <a:pPr algn="ctr"/>
              <a:r>
                <a:rPr lang="en-GB" b="1" dirty="0" smtClean="0"/>
                <a:t>P Single Species Lists</a:t>
              </a:r>
              <a:r>
                <a:rPr lang="en-GB" dirty="0" smtClean="0"/>
                <a:t>: </a:t>
              </a:r>
              <a:r>
                <a:rPr lang="en-GB" dirty="0"/>
                <a:t>The proportion of visits </a:t>
              </a:r>
              <a:r>
                <a:rPr lang="en-GB" dirty="0" smtClean="0"/>
                <a:t>from </a:t>
              </a:r>
              <a:r>
                <a:rPr lang="en-GB" dirty="0"/>
                <a:t>the recorder</a:t>
              </a:r>
              <a:r>
                <a:rPr lang="en-GB" dirty="0" smtClean="0"/>
                <a:t>.</a:t>
              </a:r>
              <a:endParaRPr lang="en-GB" dirty="0"/>
            </a:p>
          </p:txBody>
        </p:sp>
      </p:grpSp>
      <p:sp>
        <p:nvSpPr>
          <p:cNvPr id="101" name="TextBox 100"/>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50007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fade">
                                      <p:cBhvr>
                                        <p:cTn id="1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6634979" cy="584775"/>
          </a:xfrm>
          <a:prstGeom prst="rect">
            <a:avLst/>
          </a:prstGeom>
          <a:noFill/>
        </p:spPr>
        <p:txBody>
          <a:bodyPr wrap="square" rtlCol="0">
            <a:spAutoFit/>
          </a:bodyPr>
          <a:lstStyle/>
          <a:p>
            <a:r>
              <a:rPr lang="en-GB" sz="3200" dirty="0" smtClean="0">
                <a:solidFill>
                  <a:schemeClr val="bg1"/>
                </a:solidFill>
              </a:rPr>
              <a:t>I R E C O R D   B U T </a:t>
            </a:r>
            <a:r>
              <a:rPr lang="en-GB" sz="3200" dirty="0" err="1" smtClean="0">
                <a:solidFill>
                  <a:schemeClr val="bg1"/>
                </a:solidFill>
              </a:rPr>
              <a:t>T</a:t>
            </a:r>
            <a:r>
              <a:rPr lang="en-GB" sz="3200" dirty="0" smtClean="0">
                <a:solidFill>
                  <a:schemeClr val="bg1"/>
                </a:solidFill>
              </a:rPr>
              <a:t> E R F L I E 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91671" y="2012339"/>
            <a:ext cx="4374019" cy="3722621"/>
          </a:xfrm>
          <a:prstGeom prst="rect">
            <a:avLst/>
          </a:prstGeom>
        </p:spPr>
      </p:pic>
      <p:sp>
        <p:nvSpPr>
          <p:cNvPr id="3" name="TextBox 2"/>
          <p:cNvSpPr txBox="1"/>
          <p:nvPr/>
        </p:nvSpPr>
        <p:spPr>
          <a:xfrm>
            <a:off x="5380561" y="5830241"/>
            <a:ext cx="4354141" cy="369332"/>
          </a:xfrm>
          <a:prstGeom prst="rect">
            <a:avLst/>
          </a:prstGeom>
          <a:noFill/>
        </p:spPr>
        <p:txBody>
          <a:bodyPr wrap="none" rtlCol="0">
            <a:spAutoFit/>
          </a:bodyPr>
          <a:lstStyle/>
          <a:p>
            <a:r>
              <a:rPr lang="en-GB" dirty="0" smtClean="0"/>
              <a:t>Search ‘iRecord Butterflies’ in your app store</a:t>
            </a:r>
            <a:endParaRPr lang="en-GB" dirty="0"/>
          </a:p>
        </p:txBody>
      </p:sp>
      <p:sp>
        <p:nvSpPr>
          <p:cNvPr id="6" name="TextBox 5"/>
          <p:cNvSpPr txBox="1"/>
          <p:nvPr/>
        </p:nvSpPr>
        <p:spPr>
          <a:xfrm>
            <a:off x="764721" y="2442489"/>
            <a:ext cx="4347713" cy="2862322"/>
          </a:xfrm>
          <a:prstGeom prst="rect">
            <a:avLst/>
          </a:prstGeom>
          <a:noFill/>
        </p:spPr>
        <p:txBody>
          <a:bodyPr wrap="square" rtlCol="0">
            <a:spAutoFit/>
          </a:bodyPr>
          <a:lstStyle/>
          <a:p>
            <a:r>
              <a:rPr lang="en-GB" dirty="0" smtClean="0"/>
              <a:t>Smartphone app for beginners and experts.</a:t>
            </a:r>
          </a:p>
          <a:p>
            <a:endParaRPr lang="en-GB" dirty="0"/>
          </a:p>
          <a:p>
            <a:r>
              <a:rPr lang="en-GB" dirty="0" smtClean="0"/>
              <a:t>All records are centralised, verified, and used in assess patterns of change.</a:t>
            </a:r>
          </a:p>
          <a:p>
            <a:endParaRPr lang="en-GB" dirty="0"/>
          </a:p>
          <a:p>
            <a:r>
              <a:rPr lang="en-GB" dirty="0" smtClean="0"/>
              <a:t>Data used form 2014-2017</a:t>
            </a:r>
          </a:p>
          <a:p>
            <a:endParaRPr lang="en-GB" dirty="0"/>
          </a:p>
          <a:p>
            <a:r>
              <a:rPr lang="en-GB" dirty="0" smtClean="0"/>
              <a:t>5268 recorders, submitted 169,707 records</a:t>
            </a:r>
          </a:p>
          <a:p>
            <a:endParaRPr lang="en-GB" dirty="0"/>
          </a:p>
          <a:p>
            <a:r>
              <a:rPr lang="en-GB" dirty="0" smtClean="0"/>
              <a:t>1000 recorders active on more than 10 days</a:t>
            </a:r>
            <a:endParaRPr lang="en-GB" dirty="0"/>
          </a:p>
        </p:txBody>
      </p:sp>
      <p:pic>
        <p:nvPicPr>
          <p:cNvPr id="9" name="Picture 8"/>
          <p:cNvPicPr>
            <a:picLocks noChangeAspect="1"/>
          </p:cNvPicPr>
          <p:nvPr/>
        </p:nvPicPr>
        <p:blipFill>
          <a:blip r:embed="rId3" cstate="print">
            <a:clrChange>
              <a:clrFrom>
                <a:srgbClr val="FFFFFF"/>
              </a:clrFrom>
              <a:clrTo>
                <a:srgbClr val="FFFFFF">
                  <a:alpha val="0"/>
                </a:srgbClr>
              </a:clrTo>
            </a:clrChange>
            <a:grayscl/>
            <a:lum bright="-20000" contrast="40000"/>
            <a:extLst>
              <a:ext uri="{28A0092B-C50C-407E-A947-70E740481C1C}">
                <a14:useLocalDpi xmlns:a14="http://schemas.microsoft.com/office/drawing/2010/main"/>
              </a:ext>
            </a:extLst>
          </a:blip>
          <a:stretch>
            <a:fillRect/>
          </a:stretch>
        </p:blipFill>
        <p:spPr>
          <a:xfrm>
            <a:off x="10143802" y="2157507"/>
            <a:ext cx="1899095" cy="3629991"/>
          </a:xfrm>
          <a:prstGeom prst="rect">
            <a:avLst/>
          </a:prstGeom>
        </p:spPr>
      </p:pic>
      <p:sp>
        <p:nvSpPr>
          <p:cNvPr id="8" name="TextBox 7"/>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1481277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59307" y="369528"/>
            <a:ext cx="6634979" cy="584775"/>
          </a:xfrm>
          <a:prstGeom prst="rect">
            <a:avLst/>
          </a:prstGeom>
          <a:noFill/>
        </p:spPr>
        <p:txBody>
          <a:bodyPr wrap="square" rtlCol="0">
            <a:spAutoFit/>
          </a:bodyPr>
          <a:lstStyle/>
          <a:p>
            <a:r>
              <a:rPr lang="en-GB" sz="3200" dirty="0" smtClean="0">
                <a:solidFill>
                  <a:schemeClr val="bg1"/>
                </a:solidFill>
              </a:rPr>
              <a:t>C L U S T E R I N G </a:t>
            </a:r>
            <a:endParaRPr lang="en-GB" sz="3200" dirty="0">
              <a:solidFill>
                <a:schemeClr val="bg1"/>
              </a:solidFill>
            </a:endParaRPr>
          </a:p>
        </p:txBody>
      </p:sp>
      <p:sp>
        <p:nvSpPr>
          <p:cNvPr id="18" name="TextBox 17"/>
          <p:cNvSpPr txBox="1"/>
          <p:nvPr/>
        </p:nvSpPr>
        <p:spPr>
          <a:xfrm>
            <a:off x="734531" y="5670689"/>
            <a:ext cx="10800272" cy="646331"/>
          </a:xfrm>
          <a:prstGeom prst="rect">
            <a:avLst/>
          </a:prstGeom>
          <a:noFill/>
        </p:spPr>
        <p:txBody>
          <a:bodyPr wrap="square" rtlCol="0">
            <a:spAutoFit/>
          </a:bodyPr>
          <a:lstStyle/>
          <a:p>
            <a:r>
              <a:rPr lang="en-GB" dirty="0" smtClean="0"/>
              <a:t>K-means clusters are not supported. All silhouette widths are below 0.5 (0.27, 0.41, 0.28). Evidence of clusters in previous studies limited to temporal metrics may result from the inclusion of ‘dabblers’</a:t>
            </a:r>
            <a:endParaRPr lang="en-GB" dirty="0"/>
          </a:p>
        </p:txBody>
      </p:sp>
      <p:sp>
        <p:nvSpPr>
          <p:cNvPr id="19" name="AutoShape 2" descr="data:image/png;base64,iVBORw0KGgoAAAANSUhEUgAABUAAAAPACAMAAADDuCPrAAAAbFBMVEUAAAAAADoAAGYAAP8AOjoAOmYAOpAAZpAAZrYAzQAA//86AAA6OgA6Ojo6kNtmAABmOgBmZjpmZmZmtv+QOgCQkDqQ29uQ2/+2ZgC2///bkDrb25Db/9vb////AAD/tmb/25D//7b//9v///9JdwhoAAAACXBIWXMAAB2HAAAdhwGP5fFlAAAgAElEQVR4nO3dbYPbNpeYYSXTph6ndXbrdDOZNp4k+v//saM3CgQOgINDgATI+/qwj0ckQWrWvgOKlHQ6AwBMTlsfAACMioACgBEBBQAjAgoARgQUAIwIKAAYEVAAMCKgAGBEQAHAiIACgBEBBQAjAgoARgQUAIwIKAAYEVAAMCKgAGBEQAHAiIACgBEBBQAjAgoARgQUAIwIKAAYEVAAMCKgAGBEQAHAiIACgBEBBQAjAgoARgQUAIwIKAAYEVAAMCKgAGBEQAHAiIACgBEBBQAjAgoARgQUAIwIKAAYEVAAMCKgAGBEQAHAiIACgBEBBQAjAgoARgQUAIwIKAAYEVAAMCKgAGBEQAHAiIACgBEBBQAjAgoARgQUAIwIKAAYEVAAMCKgAGBEQAHAiIACgBEBBQAjAgoARgQUAIwIKAAYEVAAMCKgAGBEQAHAiIAi4+Mk+OWvrQ/L8c9vn0f00x+VVw18fDNthj0joMggoFd//3oioPARUGQQ0E///v65HQGFj4Aig4B+ejsRUAgIKJTeuwvnAwHFVggolAgoAYWPgEKJgBJQ+AgolKSAXnvkluXt3qfryqfv18f+/nW2zvt9ibvKw/Vazen085/zvX57/M/zIXfERBXv634RVnWfz22/j2O5HfDzMNxXgb9Hnnh4nP4o2CMCCqUwoPeKuIW6BfSRuMvq00qPwt0COkXJ6csjOW4Ob0V6e9ZrGvvZr2hAnXW/BKvGAuocxf3ggoAKT9w/znAU7BEBhVIQULcRjwXXgP5P5+H/+6vfkes4//u5yryVfhyvD/6v5wDSSpGA3qezswPMB3T2rG7H7AdUeuLecQqjYI8IKJT8gDrTsIvbVOztlPDtOY6QF/92qXDtb37e7ptGAuodyzdvVTmg8+renpYXUPGJz49TGgV7RECh5Af07REU50+PaH05P5NyidwtQbeN749fKua+kuj8+WNaYRamywNvjxFvq9/WkQP63OetutfYZgP6Ma16e+w+rHsRSXzi8+OMjILdIaBQ8gLqVut9mmW9PYt4/7NTzdt88d15+JaX6+NvTmhudfzyXFt4CfNWxe/+oTy9PXfzvIyVDej7NOr1wceoTkDlJz4/zsgo2B0CCiUvoB9+154ZdF/svGfkOSWbX32fMnhr5jd38Gt23NxefPboy3OfiYDOHnx7HJMuoOEptxNQ+YnPjzMyCnaHgELJC6h7UnvtzzVLzrTPnXXeQumE63FZ5Vaub7PCug+LNztd5QI6H3C2VfYU/uTG3H+28hOfH2dkFOwOAYXSPKD+ZZKT86rgfeblJswP6DTOI0dSnqdXUoVTYOfGpkRAg/v+yy4iPfv7rGbkic+PMzIKdoeAQikb0EtfgoDeN/ADOp3dPjaYP/r88T1MkHvBOx5Q+Y1Tpbcxha+BRp64d5zyKNgdAgqlDQPqdNC72al+QL1nFlyFTwXU2Z04CnaHgEJJCmjwCp82oGWn8N7j10dUr4FqA+oMNm077ck9zOgTF3odjoLdIaBQSlxEetIGVHURaXptcdrr8+p82UWkj0cddQGdnsk0ROQiUvS3I4+C3SGgUPISIRdDG9DZbUzPe+ojtzEF89Wz8jamx26mmwOcVd3CfjjH9Pevj6GcXDs7lp+4/6g4CnaHgELJS4T7GUsf83fpaAJ6K9dtpnldJ3Uj/WOv7umz0+HsjfTPOvsBvQ1wf8Hy+2zP94MOZqDyE58dZ2wU7A4BhZL8Vs7ne8WfGdQE9PrDPVzfpjUib+WcB9R5F2UqoB9TqJ23fQZvZXLeUercSH/d4e1h5zVQ5wNTgic+/+1ERsHuEFAohSepp5nne+FVAX1y77v3xxPD5PA/IcSV+TCR8HL69/MzptJh3EcRn/j8OCOjYHcIKJSC1/7mdxQ5V1gUAf3v/zFtqPg4OzFM/+3Xx65sH2fnHv9P/zlVzsvj/TCmR7+d5ScuvsDhj4LdIaBQSn6g8uxqjeY2pv/3qJvmA5WlMH1/vg/d9oHKTgjvHwEt3Ac6zRzf3HGEJ568D5T5524RUChJV5/vJXnGq+A+UOehSeQrPcJ573TTvndlSDzo+Ld/TFeunICep1rOhny+ZCo+ceG3I42CnSGgWFnkjklgQAQUKyOg2A8CipURUOwHAcXKCCj2g4BiZQQU+0FAsTICiv0goFgZAcV+EFCsjIBiPwgoABgRUAAwIqAAYERAAcCIgAKAEQEFACMCCgBGBBQAjAgoABgRUAAwIqAAYERAAcCIgAKAEQEFACMCCgBGBBQAjAgoABgRUAAwIqAAYERAAcCIgAKAEQEFACMCCgBGBBQAjAgoABgRUAAwIqAAYERAAcCIgAKAEQEFACMCCgBGBBQAjAgoABgRUAAwIqAAYERAAcCIgAKAEQEFACMCCgBGBBQAjAgoABgRUAAwIqAAYERAAcCIgAKAEQEFACMCCgBGBBQAjAgoABgRUAAwIqAAYERAAcCIgAKAEQEFACMCCgBGfQf0BADV1E9U9REr2vq3DWBfqjeq9oA1NfgPBoDDIqAAYERAAcCIgAKAEQEFACMCCgBGBBQAjAgoABgRUAAwIqAAYERAAcCIgAKAEQEFACMCCgBGBBQAjAgoABgRUAD1vFxsfRDrIaAAqnm52/o41kJAAVRDQBePWHvAmggo0NDLy8EKSkAB1EJAl49Ye8CaCCjQEAFdPmLtAWsioEBDBHT5iLUHrImAAi0drJ8EFEA9BHTxiLUHrImAAk0dKp8EFJt6vdj6IAAzAortvN5tfRyAEQHFdggoBkdAsZnXVwqKsRFQbIaAYnQEFJshoHt2jMvxBPRw+ikWAd2xg9wQSkCPpqdm9XQsqIuAWkesPWBNBLSraPV0LKjqKG+KJ6AH09dpczcHgsoIqHnE2gPWRED7Cij2ioCaR6w9YE0ElIDuQ+9tIqDmEWsPWBMBJaC70H+d+j/CKgjo0dDPPeg/T/0fYRUE9GgI6A6McILc+eFVQkAPh3yOb4SAHgMBBYZDQHtBQIHhENBeEFBgPPSzEwQUGA8B7QQBBQZEPvtAQAHAiIACgBEBBQAjAgoARgQUAIwIKAAYEVAAMCKgAGBEQAHAiIACgBEBBQAjAgoARgQUAIwIKAAYEVAAMCKgAGBEQAHAiIACgBEBBQAjAgoARgQUAIwIKAAYEVAAMCKgAGBEQAHAiIACgBEBBQAjAgoARgQUAIwIKAAYEVAAMCKgAGBEQAHAiIACgBEBBQAjAgoARgQUAIwIKAAYEVAAMCKgAGBEQAHAiIACgBEBBQAjAgoARgQUAIwIKAAYEVBs7fVi64MALAgoNvZ6t/VxAOUIKDZGQDEuAoptvb5SUAyLgGJbBBQDI6DYFgHFwAYL6N+/nk6nX/6afv7399PPfxZsT0C7Q0AxsLEC+na6+fJ4gICOj35iXEMF9NHP5ySUgI6PgGJcIwX0cv7+/fN/358FJaBra9A68olhjRTQt9NPf1z/8JnNe0EJ6MqYLgKOgQL6Gcvptc+3e0EJ6Mp2G9CvF1sfBIYzUED/+e16An9zL2g6oCdBq6M7ht1eMv96t/VxYDCjBvRS0C8EdG0EFGt5udj6ILKGDejlddBvnMKvbK8B/fqVgnbm5W7r48gYKKDua6C3H0/fCei6CChWQkCrez+5U9DLXU0//RcBXdc++0lAu/PyMkZBRwro5T7Qb87PH9cXNQnomggoVkFAG3ifvY3zXlACuqo95vPMRaTuENAWLgV156CXOSkBxXIEtDMEtIl/f58F9JJUAtrKTiebMvLZmTH6OVpAlyKgejt9uRNjIKA9IqB6xw4oM9KtjZBPAoqYvd7yqcNrolAhoJARUBKKLAIK2aED+pWA9qbTM3oCChkBpaAd6fWaEgFFxIH7SUC7Q0C7QED1CCgB7Ua399UTUMQcNp9nXgTtDQHtAwGFCv3sCwHtAwGFDgHtCgHtAwGFFvnsSaf9JKCAj3T2h4B2gYAii5P3HnWZTwIK+Ago1AgoMMMFeOgRUGCGgEKPgAIzBBR6BBSYIaDQI6CoZx9v/qSfUCOgqGYnHz9CQKFGQFHNTgLKjfRQI6Co5dAfwYxjIqCohYDicAjoWHruEwHF4RDQoXRdKAKKwyGgQ+m7UH0fHVAfAR1J53O8rg8OaICAjqTzgHb9Ci3QAAEdSe8BBQ6GgI6EgAJdIaBDoZ9ATwjoUAgo0BMCOhbyCXSEgEJCqAEFAgoBLxUAGgQUAgIKaBBQhLhdClAhoAgRUECFgCJEQAEVAooQAQVUCCgE9HNdLxdbHwQMCCgEBHRVL3dbHweKEVBIyOeaCOiwCCiwsZeXQQo6wjGujIACGxsloGMcZQUFz5KAAhsjoH0peZ4EFNhYGNAuOzVK5xcjoFEEFB0S+9ldqI4S0KLnSUD3jGvpYyCgPSGgcccK6Nh3c3692PogVjL/59ppqTo9rOoIaBwBHcbXu62PYwO9lqrTw6qNgMbtNqBSKMd+RzsB7a5UnR5WdSVPk4DuglhKMaCjBPXr1+MWtPuAvmx9JG0R0KjDB3SYOemRA1r0L3hFRwnoueA5EtA9kE/WCeioOu3UYQJagIDuwWu6oNKKax9iqUMHtGQKtKIXChogoHuww4Ae+SJStwhogIDuwWuqoPKK6x6geDBpBLQ/BDRAQHchEtDEeisdWLhr9QbkszsENEBAd0Eb0A0vIg3z2gHi6KePgO5D9wEd6NVXRBFQHwHdB3WftmoYAd0F8ukhoDvRe572HlBesT0mAroTi/K0Qth2HtA29www3+seAd2LBXFaJW277mebgPKKY/8IKAjoYm3eN9V/QDs/vBUQUKx0dr3ffDYKaP93XXZ/gO0RUOz85ck1HD2g/R5iawT0YIRQEtDFjhnQFwJKQA9GSuXaAU3uatDbgVq+BNptn166P8L2COixiKncoJ+xvSVD1HFcm16F7zVQvR/fGgjoociTzUEC2vXnM7U4st4D1fvxrYGAjqfCHZ/SFLTCkS04hJvka4ldB7SJ3gvV+eGtgYAOZ8l8sYPrRa8uf2EqoE0u1HRf5K4LRT8J6Hj2FFD/ONYO6DRizXGrHmPfier76NZAQEezrIGb97PPgNYcue5Rdp+o+7H1fIgtEdDRjBRQcVeqggqDNQio388OA3ruvJ93YxxlAwR0NAvPwre4XiQ/WhrQBheRgoBWGLt258dI0xhH2QABHU0HL2NqRQ40FdDUC4hOmKrHrt+ADnFy3P0LDc0Q0OEM10/pUE3/GbhlqWLuhgjoCAhoxRFrD1gTAV1RMpLmZ1E1d2MFtN9CEdCKI9YesKY9BLT1y5jVhm8f0OpT0KXjuWPWGGum40YR0Ioj1h6wpl0EtK16E9z0abpxJ5WDdx+lxRR0+UienhvV87E1RUAxV/EVghYvNtSfMc6HrTVWhXE8Ly8dz/O6PbDWCOggThcr7KfmRf4RA9rvpZ+Xl54T2uVBrYCAjuF013xHNQPa4tXaNv0koHadHc7KCGjLndUr3pgBLdmnZsUW13z8keuNWdlLnwXt7XhWRkAb7qte806ntQq6QUDVO2yWzyYBrZ4VAtohAtpwXyMGdIPbTC0BrX4QbfpZNSxdBrS7A1oZAW23q4rN23NA1XPeRvm8jThAQM8EtD8EtN2uxgzo6t/f/vqqTGjrk/eqQ7cKS2+5IqDVR6w9YE2jBtT0ekCTEtYf9PVVmdC2AR3kczx7yxUBrT5i7QFrOlJAm5yLNxh0HtBEwFIBNafPv7Dfe0DPvcXq2P0koC33VfOku3woe+sSm7Wosl/QaMJiiVsSvzCgdQp6mJnZQZ5mDAFtuK+1XrUU2e9HSmxnH1SxP2tAF7WvVUCPE5ZjPMsYAtpyZ9vlc6SAzguaSpjct0XxWyGgxy7MzhHQvTK3LrVhm4DOBi5O2ML4tQro1M3DTEUPiYDuVXnr7itvEtBp5NKELY7ftGXlfk4I6J4R0L26voBQ3M+ZxEoVD3Q+cGHDKsweH9s1CuhhriYdEwHdp9fHJaxRAnp+5lOMWOrhSmffTeafBHTfCOiuPOL2+lp8D4DUT6GVtnzqtkqkMPNwq9PvCgjorhHQBWNteZFdNKVv6qf+CIWAVptuagdaGNDFx9kCAd01AmofatPbPEXP+C0JqDOPXTmg0XviY5Gs3M8mGaafe0ZA7UN1F9DXSgGNPiJsEf0xOXTUpgFtM5N9YQ66YwMF9J/fTpKf/yw5uGpHt+bnI2ktCmg4Tcx0z1uYWLddQNt8S/zigeZe2iWULG+NgBp1HtDyi0jrBjS26pYBrfligK9NQJnZbm6ggJ7//rUwoNLqtQ5mfwENopYOqLc0tbKz7L5GfN1MKKPrV5yA1gnorGyNpqAEdHMjBfQ6B/1WsP7RAnp2O1Xh2FQTUEVAZ8c1E65aGtCKJ95VAzpvW5uA8uLq9oYK6KWgP/2xZIAtLyKtUNtnl+LhMw2XWLgooLGCqh/OLCpCQFFsrIBezuJ/+WvB9hsGdJUJa5Vu6oYrCWj4Nvtkm7fSoJ/3thHQvRosoOf30+n7gs2r30jfWUDX5DVQk8TDBrTNq5UEdHujBfTzJH7JFLTq0y1KYt3XTHuIT9uANroanjbb6aIjWCWgXETa3mgBXTgFHTOgwWZCfjZIqrdLxREU9tMYsLqXlGxbB5PDJqEjoJsbLqDLNDiFVyZxwc0A4TZhf7o8JQ6tEdBKJ+LOMJbh1mkb+Vxo8S+QgC4Ya0FASw7E2eJWHSFAgwU0N12VL4jrQlYnoM4RmAZkcjiC5f9fIqALxjKewxcG1NkkfA3xHiHFnK4PymMUA6oLWaWbkZYGlMnhCAhooY4CWnz5Xg7oLUerBHTFQFsD+tVV6QgqDYj+VLiNgYAuGayohLd1lwRU7OdqAV1zjitFSxGyir1rGdC6k1OmumYEtNSWAZ1vVC+g7id37iWg0myzOKB1Clr/M0bqvjzKi612BLRU3adbnk/T7Ux9BHSVVwkmpoBWnTES0P0joKU6eCNQ+bxVEdAVpodNAhofLyxWeUArfcdco37WaV7d0Y6Gi0iFxg7oSUqmFNAWLW0R0LIRS8/gayWvWUBfqo5WYbDDIaCFVg6oWEr766bz4MSb2WQ6etyAVn5bKQHtyOLfHAFtujd5slma0Oc4ukyOEtBwyPT42ZA1CmhdL1UL2iigbZK8w9AT0KZ7EwOaPYkPlsqrx2pjS11uA+WoJfsNhlya6BH62WoKWmGoxoM2GnVbBLTlzuRU5gJquj3KYQpodhPdqEV7rh7Q8/y6uftYRwjojhDQljsTU5i9kanPgOrqtiigtqmzwG1mh9PRuqfdDUvH5z9nEdCWOzMFNBvYHEuHFNs4K0RXLNt1q4DOmtlhQLufihFQNQLacmfbBNRyJqxp17Q4vmp/Ae3yFdHeU0JA1Qho072lXgKVjuU0U7IvtzuLAqrYrFZAYx9qvzCgbjM7vaRU92XQ6gioGgFtujcxhNp+lhyrMJUrOtTXGe26JYvyR13r/qsBAnru/DS+zcF1/ZSNCGjb3UkZbDYBLU/Pc5s6AS09Dm/d6gHt96amvqdjBFSLgK4vGsj8BDT2uPHk19loPgVVfjVcckSLCvmMBXTpqJX1HdBzmyPr9/maEdD16QJatOXygOq/rkgR0KKDqG+kM/hBgjLOka6MgG5wDLEOZs/eKwfU30o7B202Aa1ECui2RxQaK6AjHeu6COgGx2ANaHx5g4CabqnvI6DOjfS99nOwJg11sKsioBscQ/YcvnzLRWfwwn1EiimoZsDNEdAaxpour4qAbnAMwwdUPWADhT3sNJ/noV5WJKBRBLTi2PH0hSuWXWWfb/j4ZFB3measW37UXbCwoMXblu/HOqXsN6QDIKBRBLTe0MnZo2lNb5vwk5UT70gPHwnXlh42B/Q1oN6kYC/GgPZ7Kj8CAhpFQOsNrc5icT6DO0STmRIWxNYVHrROQcN+5kco35H1sjoBXYR+xhDQaiNbJpblo5+mD6bPBlQ6M1fsS7lyrNEFARXXS29nDGi/tzM1VyV8BDSGgFYbuWFA/cGTlRIWNAiov87sgEoa7K2W2XC3AW3Vp0rpI58RBLTayP0FVKibYmdLA6rfXyqgkdTtNaDNpnjMHdsioNVG3iygkQRF6qbvWnxh8g4o/4f8jsS5ciR1y14C7TahrTrH5Z/GCGi9odd4CfT+gFBQ+WQ6un5ib6lVogOlApodTRo/MwVNHH9qs04D2qxzBLQxAlpv6E4Cmp6CKgKamqTGBwqTKf4w24UhoMYbOjufghLQURHQimM3yudZqHOqoOFjyd6WUOw184MwjryDyqEjoGiBgDbb0/KcPqvp3cZ0owuoFM9kQFNLU8OEx+BvE44T30Pt0B00oFxEaoyAFmwbTWK4yI9d/IfMDu/r3v4nfJlAaNm8b7F+RgOaXF7QYWGb1EM3X78+A5ofuUTLc/gKg3IVflAEVL9p9DVOYZH30OxH7aul4ZwzfSYvPtYqoPq3sRcE9BKiez5T15ASP0d9/dosoTUGbdc58tkUAdVvWhBQv32WgIZn7UFRG/YzU9DMsWdGTAU0GTl/mbiuuHXnAaVzgyKg6i2j3RMWeQ/NfkyMFBk2DOjtQTGJ3QVUGDKyk3zkNAGNbN+soO1eGkD/CKh6y+4CejqFrfRvYirMZ/4e+OJ8Cq/Txg5E3c/HUnEDVUAr1o6AHhkBVW+5eUCDfp7cEMmVLGnnWd6g/IYnf6t1Aup9iYc/gh/QaskjoEdGQNVblgTUe51zcUBjhIB6Z9nFQRQ2MM44xUHP8X7mbzVaElC5oBWiR0CPjIDqN5WqN8tZfG1xJumtHd1jPqDn+FTT+bn7gJ5zKcoE9Ku0jrBx3YC2+KxRLimNgoDqNxUCOs9ZbG1vjWB1uc3Ph8sC6p1BF/dwaUGFreYjxYeVwjb7yVtaFNDmU9DlIz1w8+Yw2gf0718//6H/8tf087+/n37+s/ZOtWrfSB/JZ+ScPTZSJKCP9eL9PD07lIpdJIdSbiObKH9F3qbSaOlDDbsmTzmD1Z2Hkz1rNwWtMM6E918Oo3lA3+7/1L88Hhg2oOJwmcnjLKDFowTL4xPQVJUi88lkIrMBjXc13MofKJHl2GxylsxwZXVAY1fjqzdwCd7APo7WAX2b/rE/JqGHC2iuj0sDelspUbsWAU00sF5AczPFyGQyHcNwDvq17ln48oFeKOgwGgf0cv7+/fN/358F3VFAnZRFlzQM6GylRO80/UwXNDymRAPDZcFA0U2XBVSVLnGjigGtMBQBHUfjgL6dfvrj+ofPbN4Lup+ARmN2np22Lw6oXFBvnXUDmmqrIqA/LsSnKk0LywKaS1cyoH1cUiKg42gb0M9YTq99vt0LusuARped/fylBlLsSBfQVEHlDVIn/sIRJReGE0ypn5GEOv3Jp63DgFYZioAOo21A//ntegJ/cy/obgKazqLzcLp8mjvr7wuTFVUEVHwwVcKows0qBFQc11TBaKI7DOjiw0FjKwb0UtAvuwyoekVrQOWB5ptkp6D+aH5BSyJausls1R8/sgV9/umZI6lKOw0oN4IOY82AXl4H/XbAgOYKmhzIfTwZ0MyF8/wUtCihpnnrXTqgjlmMYiUtDmgs0VX6WeuNncxBB7Hea6C3H0/fDxjQzOqpgWZLnBWzU9DX5KuQ8gZNAhquNg9ooqSzFE0/+IGyTSPnY9ULaK07ogjoGBpfhX8/uVPQy11NP/3XwAGdF6uon5pPI0ls5f8UzkHTMdQGtKyg2vXmq84CmpyMOiVKZtLYT2eTWvmsFVAuIw1ihftAvzk/f1z/yY8aUC9ZKwT0NJMKaDSG8UCmA1qU0ygxzMEENH82nz5TXx7QiqoMSEAH0fqdSJc76N3T+I8dBTTyIUrarf1FqW3mHfUWXNeMxTAxw0wGNDYjLeyquGNhAlrwemgmoKrDSsxm+9AyoHS5oubvhb8U1J2DXuakgwY0MYcs2Xz6c9EuxXg/H4rGMFVJQ0ALuyqX23ndUxtQoZ/yOXx6mOhwus3W0zCgTG1rav9pTP/+PgvoJanHDKhTTfU4sQmoOqDi46/y2b3UT9UtpZmuyotulAGV+ikGNDlKYjzldutxM1e3dwS0Jj4PtGTjZQENRyrYZbDzfEBjjz9zVhzQwq42DWh0heRIkfEU26zLyVzd4vHqalUEtGRjU0DDLTQDSemUC3r9oTSg8gcun4VHZ0dV2FXFDfdVJqD+KsnBtCNu7Nk4AtqxdQP6tt3J+03di0j6LeYbKQKa6Kd8E8AzVI8/RNtZJaDxb+yQN4g9UWtAk+slB4uN2F1C7yoXj4BWtUJA//39y/Sn2WfTb2DlgArZSzwc21IIaDhCMozKgLoHIIfPHND47+iZz3wYlf1UF7T/q/FnAtq39gF9f0bz+u0e98+320bVG+mV64epzAc01c/gU0Vum8Sjlg5opH6R8pUMIR5WXCJiysmiIYQDFLR28ehnTc0D+jZr5uWnLU/j6z/d9N6sU9CgmfEJ6GOhN0Kmn0L9pAGCA5OHWPTW+IdUw5oF1HIT/soIaM/WuJHeLeY/v83uq1/bsAE9uy8g+EulkdzOyQGdileUvmYBVaYxtZqphd0HtHrxyGdFjQN66eX8LtDL2+G3O4nvJKDJz2IOt3QLKi5NBvR1+ubN8LFU8yKLxYAqIpy7VKQvo7qzqrdVHi+gqKj9h4n48813P6lrsj3deOgU28mhzARUnIJGF0orSSfsRQEVO5l4PCN7tT0RMbGfmoCqsth7P6cpIxXtUOOAvoXTzc9J6XZX4hd10L6lsHWiq/6WwXqagGYKmr9DM7Jc2k7T01UCaro7qWVAaw7KRLRHzT8PNIjleJ8HWiOgukGdB7VT0OhOpIAWfAx9bAXhQc2UNPqOo+eWFfoZ/cKj1KHV+gzkxMhVBmv2UihdXqBtQD9nm+EVo7fBApqooG7b4I+zYaVdBXuO3QR1OomfrXylLah44BybdZQAACAASURBVLEVpG2XBNTZdrOAep/VnF63SM2ANrsYz32hSxBQxTbpgOraKowRPBTsSQqoPzVNHZ46oLFJZS6g80tTiaevCGg0XwVFXBbQ2hPRqiMS0C41D+j4p/CZgCqnpwsDKm1VJ6Dug/JKkRFrBNTZNvO59MsKmjiyaavKZ9znZgGtkroXQYVhD6f5a6BBLIe7iFQloMmppOIRYatsPsUT8fKARke8L1YFNHIR6blt6iJTIop+nkz9DLbVrV884KKxCWiX2t/G9N1b/rHlnfT1LyJl8ppYTRNQ/7q8HNCz5n1Dkc8AnT8W3SwypCGgs0wuDWhYvMgUtOwz7hQra0ixt49eN3UEtI7GAf37V3+6ef1mztr7VOszoNOjz5+CEaMzz+t685pNG0klDAqYXsV/IsImmn5ON9LPQxn0M/ld8WETpSaZE1o9oN7hEdAdahzQ21fBu943/UCm+jfSVwqo927NcMxUQE/ivPKcvmauC2j4TG4Plwf0zuukLqAPfhHjyXOW+KtEI9Y4oIuHb3MOf6afS7R+L/zlA5jcM/bLp4lsNwFt8XRrBnRKdbB2sp+fIjHM5NES0PN8nenPul+XH8qygPofm5xoUtDP/Dywej/nsV7eZwLan+afxnT9Ws77nPPyzvgt38jZ5L3wqn4mr6eHA4QPGwIafoyIs4dUP1VzyvQq0UVBKO9rKgN6nndIMQPVB7T+BLT6+FVTN41EPhdoHtD7V8E/bTj/HDKgvshCTUGdPSwOaHLaGd8+GkptP2cFjDZJyGf2RPpoAUUN7QN6n3febfuB9E0+jUmRz8iZvi2g8uJoEMV+xr9EyVlq/5WsFdDodPKrxFsS30bzFA0qDE9Be7NCQM/38/iNP4z+at2Ps5vvOcikeCE+fFzI7PRDJqDzKegsi+mAuiuVP9fEiE4ovV4q83mevbCYmYCG/Rw8oCS0N+sEtBudBTS6oEVA5/NCRT7NH5OsCqh+ypkiF8kU0OpvRFIebBkC2hcCut6upXwWBjQYbNZPIaP6gAqH1iKg00yzTkBl8X5qrsI7f25xcItw02Zn2gf0+k1ym156d2wY0CixrHI986VNBHSWtdwENBvXFM2G+svuBraAOjPEyqfz9UYioJ1pHdDLnfRX27/+ebFtQGOT0Oi6XkClyWouoJFPAC3qZz6g3lqK7ZoGNF9Q9fY1j6bCUAS0M60D+jb90+6ioJsGNOxf4kdtQP2VpRln84D663Ud0MLNKx5NhaEIaGcaB/RyE+jljUiXW5k2voPpqq+Aeg/MfxQK6vU0HHlBQJMfWpd7ZsF6+a3aBlR693zp1tWqVzXG9LMvjQP69rhx/vNUvocp6JYBDdO3LKDyPfmagIpn9u6hGvtZ9GJppp+V2kpA0VTzzwN9zDuFD7bbwMKn68/8yjeWgundm2QpaGlAxaY+bR9Qb+mC/Fji1XFAn+/APBPSDjT/RPrHJ4n8/WsPV+KXPd1w5mfZWhvQcLtEQqef1b10/m+QP1U/n8uKajtJzjHnAS0NkLuyKV4dB3TS8NVQ0qy2WkDFr0daXU8B9TNYJ6DJTzwWQqd/0OMslUdewnuFtDBA89Ut6XKnoMuz16SfzvWkl7oD8zJBAQJasnGkoMqqRvuZDqj0vqNIQW//V8hZYUCFj1QO0ugubhzQwpbVSN+soEvL13YCSkC3REBLNk5PEbXb+6PJF5Gk7RIBna0Z6Z++oNECT7uaLZdHXqBSQO3NqhrQ6l+XfPHSrKDcKlWAgJZsPJ8L+o/rBggGywbU2U4Z0FPQMiGgsRrOH4mt0W9A66SvbkEbIKBdIKAlG4v1isRMPZj32HkeWtUhBEsj32V0lk7Oz/Ma+it6K6wT0LP4EqghoIvS13VECWgXCGjR1u4EtH5A/d0kN0tNQBPHIpbuNRT/6BF/k3D7kt9DxIKr8PHslXbw69f4WNsjoD0goEVbS/1aGtDoRFJzCImFt8eComWmoEJK5Y1ii1/9rwa1md3kVCegxR0cJqCNRq487C41D6jk5z9r71R9cFVupK8R0HgK0+M9FkgrCAOGk0JxsrgwoJmXWJcr6lcuoLaBei5oo4ErD7tLBNQ0yixSfu90MTUGND5WMOZlSS6WZ+nBtNkmqc3Vh19Zrp/qEnYe0HOzO97JpxoBNY2SCqg2f7eVwlyWB3RaPwiolLRo5Qr6GQSy14LKj2qD2H1AsbXWH2fXmUpPV0pmbKFyKGVAxcef62sCGkxBZ/+rCqiyvrrfQBth8ISA5pJIQJExXkCfnzBquCjVJqDiMuWuhNVz/fQXuUOkAyqccTs11OZziICGDAHt+0YmdGCwgL7PT1KLG1rr6SYCWTug4uw0NYT7QyxpUkDFgvp30McSmaitQrvPBXVZClr7s5WxM0MF9Pb1SjOFL6fWf7rCLooCKjUxjGHyltNEQIuCpwhoNJGLAtr2s5UnpoCeDVfvcRwjBfT6/UpOMa+XqMo+575kWlh2cPNtpQEig05rC8tP3mCqgM4GikVNDp746IoBTX46qHa0uKUBJaHwjRTQjyCXl6QWfUyz7umWTSGVW8sPP9uXTuNtSSSV3gqzHUSyFmtkPKriVond6AP6IxbQxyP1JqhLA0pCMTdSQN/CE/bS9zf1FtBTKL1Uimk6wmfxxiU5oMIkVBnQJReRfkQKOj1ULaCmfhJQxA0U0M/pZviZ9u9l5/CqpyvGrGgnwaaRQoqJTC/1W/n84Rxtt9S15w/esmBlp4VlAVX9sn4EpplnuGhpvyoElILCNVBAP2eb4en6R+oyUjpPis0WHG38QDIHaAiofwt/yRQ0XJiIYKqR159//CgMaBjJH9JjU0AXBcyUT3+7BfvH/hDQ1GbJNVQHLRxI5gB1ARU3kcaYUiYW9OwtSQc0O8m8d04//0zEsnlAjdu1+XhkDGqggPZzCj9fnK9pNOHtAyp30Tu+2aIF/XRymG7o/Ry9tJ8/FqbLfC4+24ypKJ4GCmg/F5Fmy1Mr3xfE+pmbItsDOo3ipC51ch22UVivOKCxhD5WskxAjeEKX/38avuIp1ZfEYcxjRRQ+Tamoi9LrhLQeaYSK6diF10jtTSSVHGD6wNu64TyPf9smoB6a1wfaBDQaS17uIR+ls1EzRti30YKqHgjfdlbkarcSD+LVKSM3oqxlSKJTC81BjScgsrLYvPLXEAfDzn9lAsqpDEd0LOTz/oBNVyJJ6C4Gymg0qfj/fRH0QhVnq4moJnSxdaTXl6V9yYP6j+uDmjyAvt87dhqloAqrsLfN1qUrWQ/VWMumLxiz4YKqPtRTDebfJiIIqByP/OvCXhr5vuZGOfyyLx1XvhidbUF9PnQj9QFq/P8nZvCdPMcxPOiVkBjMdWPQELxNFhAz118nJ2bKFVA1a8JJAoqr5ja6YVcPaGCsTjO/6AKaPKK/9l763vYz8iHi0zBMoRrVjz3f/QtjBWUhB7beAFdpH5AFe9hz+40HtD5+Ol+LgpobEH2wWnvtx/v3Sso6PwBdw35l2UJl9Q7AooKCKhtmGe8tHPB3HDRbcJWyyPLi1oE9Dx/+dTZ0aODhQEtebe7KVxS7iwFLd9Mi68hGhMB1W4YDaGwqDCgisv14mranaoiqucO6e1lCmEyoJEZp/MKaPxXZQuXOaDhgjYB5YswB0VAldspUzhfXbuNENDsfaUFS+v3039t9P4HJ4xlAQ3fmxT7VRnDJW2iOB+XHm9SUAI6KAKq3K4ooMb1s+VNDhvfsEVA/bGvf3TDmOhnKpONApobLDKq+GiDgDb7inc0RkB1mxmnoPYduRtPPzlLhOHjO22WT6+TywMazk09qwY0+3DHASXHqyCgus1MU8pFe3puL2Vztoo3fQ1H1YTREM/z2TtTn+Uvns9z/JXObECrvhVdCGjkbD21ZYUDqR9QZrTrIKC6zaxTyho7k/btPjb9eUlBFatJB+stLbiaLmsWUHkbc0DrzoQJ6LAIqG6zDQMq7Xz2WCagiqll5Eam5Icr+4Nff8zULx/XfEBtH8cZqZ09oJW/q7NVPyloYwRUuV3zfgYTSm1ATyF33GQin/nLVlU+6ufyW/Wu/zd24q6Zny6ew8o0p+LCGop+6r5ZPrcSAR0UAVVu1zqgwowy+DFcuySgqXxG38qZzudss1s7U+srppdiQNVFjbZKNZUUluu2Sh6OsrOVY0dAV0JAtRu2nX/G37GZCajIGTeRzbxKAb0H8IcmoEJB1ZNS43wx1TlFkqNtTJW5NQK6EgLablclyY3MOWdTTHn9TEIXBnR+LT1so7v2D/ctnM46PwTx38T6ATVdEfrqy66iHroK+rkOAtpsT2H1FKsHl94j14bUAb3+FAujIqAu4eHqAQ1XUc1bLxKt0gY0swd5yNTklYDuHAFttqdqAY2fxCc66g3z6rwIeltSJ6DeOby0qdTPtQOau/lpfwHlRvp1ENBWO4oUNFLVZEDdn2ObZQMa9E8f0PufxbAaA5q+06lhQFPLxR8Uu5N3u3FAsQoC2mpH6eJFN4gNYAvo82f/9UzNBDR6e717CG4/xYtIuYAKP9UPqP8xyppx1LuTd0w/j4CAttrRwoB6D0TG0wfU210smOUBnX0XUjqg85Z6i/3VwwHk37Qj1ar6AS14Jz0B3S0C2mpHmeDJWwir+hvO1sr0U9qfGMpX70q7+6DU2XDlqYu3H9xn5gYwnIWuE9B06iKrqneYn4Jmh8KYCGizPUmhTARUHiHcMPWwIqCRqacYxdvDyVWf084gjXIif3jrhSfoYSx1+TynXrxsE9BwbOXhYC8IaLM9LQ1oZMPH1tF2nqQp6vRALp/hSbyw8qNozld4+GEMPmTeezge0BYyJ9uRdQ2DVzlajIOAttuVkElzQIOC5ts52+zxc7Kd4hpn/4/PCDpf4RF+u6bXRaGYwSZpSyrbNKDid9bhGAjo2gdg66cyoJHtnj+m8hmZnIarTgF91u81mIN6YVwcUG1nRQX9NNxVTz+Pi4CufQCWgMamm5l4CmJRzMXTXVeq33WFRBidH72luTA+Fq4VUCagKEBAVz+C8vmnqp+LAqrpZ62AzgdQfYRoOF6W17OpcNnOlbeQfh4YAR2APqD5kson5aqAOneFygGVC3rdKhbQc+61zcKAPjrmJ02dOEMNCeiBEdD+SbGUA6qYjAbtdB9UBPRVTKX8qNO7RECTogPK5hNNN2nawM1rqNpK99IAdomA9k+MZXwCmpmDhvk0BNSPWjag8s2g+eduDKi9aLNtlYMs2iGGRkD7l2ylNAEtfpZiK1MPivmUAjrtQhlQ/+Gl/VwUUO0gBPS4CGj/xC4KTa0UUPHB5AQ03k8nePEfHNHurhbQ5QWloUdCQAcgZVGKpSGg9zKqAvpUEtBM8+bCLZ6PKIbaKqDBZsV7xaAI6AAaBVRsY2axXMpkPgsSKmxQNEKFfuY/pk6zlWG3GBIBHYEQxeR5vWpQuY3TkpKAzlJZN6Dps33/wSlgy0q2OKBtCsqHzPeHgHZIFcHUtFS1l2hAE+VMFfQx7oIpaMH68orPfi3KmGUe2z6gfM1Rhwhof3QZFNcqOIePpDG+RBvQBVPQxQGt9QlyBBQ6BLQ/ygjO1nn8sDSg0QWpdIYtUwY0WKRubmmaC2li6C9rHVC+6r1HBLQ7lpuRToHsJh0ENFyoqa63our3I0h3Ll/BMJUrTUAJaE8IaHe2CKj7BiVzQKMhTE5AE+VNHP3igBakTl5PGGAW0OohJaA9IqDdMQQ07GfhOXzs8VQ8k5nUBDS2WBPHFQMqrxmZbU6P1J+LEtAeEdDOlEVQ2Ei9uZzPRECDJmoDGjmAJQFd9vGgpm+OKxugwck8/ewQAe2LqZ/a7/eYaxpQzScujRHQyCubmQFavBxKQDtEQPuyeUCVJ/C3leP9PCcTentwUUAXfUWSMaDyFaOF4xcgn/0hoF3JxS+25LmRPqFiQOP9fPW65k8/I5nMpDW5PHHwSy0OaOYcvUlA0R8C2hVNP4WF3la6hIYBnfXS/9kLaNhPfUE7CKi+cLOASl8Ssmx4jI2AdmXWvbB/QhSlWCrnoLl+qgKaPVMPlyjLm/lVLVRpCqrZqsbhejiZ7wUB7YrbvbCAQhXFM/b0WXzQR/fPs4A+PmXJK+h10YIZaHa7NSwPaIutlLic1A0C2hene/aAJqegUyHdWIaveF5WnQJ3e2TAgMbz5dUt1TlbCgnoIRDQvpwEwsLY6ud5e5cFNGicUzsxoPMWRguZzWe1qqYCFvYzUTpTCZsVlFvq+0FAO7MsoMn+XoWpFD/687JqqnPO45EeJhqZmXnWm5gWBzQ3CTXtnYDuGAHtjGoKGlvbXSEzAV0YUP+rNlIBPftzyrUCmg6YsyBfOksG+w8oEV6MgHYmOYvMBdTdQB/Q8MHbqslTbb+O/nphP388ZquZc/Ros4upA9bm9cruA8o8djkC2pn0aXiQRDmakbugLqQZqJjPs2YKKqwWPBhbI2Y3Ac2+MGBWcwJKQBchoL0JTsflEHprn2an7cEk1dlCnU/1p3NmA+qvUCuguZVMAW0xBa035E3dCSgFXYCA9kaaT0beezRf/SwGNBhA30/1t7JLKyUDmn+Tuyag+dXUAWs6Ba3/0aB1XrwkoBUQ0O44vYsGNHamPt9ALnBBQC8U7RNXcX4oC6j6ItJ8PWmTrQPqDV595GUIaAUEtGeagMY3OM3MV1QHNNo+94dglfn6bQI6H03eSN2tVQLaWUJfXkjoYgS0a5l+xgs6X0tY0zoB9a+yS+sFZ+FlAVXeSK8JqN4q/ewroGcCuhwBXWvHQu2UmxkDOu+nMaBhP6MpFAIaG6X8FyGYDbd87OWNi2ze6ApVBUxBlyOgK+1X7p1uw+hwsUXzdeQ1771Mzz/zAQ1vjxeWjxDQxZd6Yo3sN6BMQZcjoCvt1xjQ9HCpETP9fCg+gy8NaOLNSgvJia40eLkBA8p1pMUI6Dq7NRQ0tX5+wNwEdLI0oLErSYmATo8U/DYE7QNa0rx4JAnojhHQdXZbHtDkFvkyKvN5pTmHT6TUW1NT0Dq5k/a+aEBPUfVUAa15dFXQz4UI6Dq7rRzQ/Ijqep6VAV1Q0FYBlY9TI1Oz++JKAe35+z2EgBLUEgR0nd0WBzSzSUFAYwudn+P9TN7vqQ/oWgVVrpvp2VdfbB15o/iQysNbU5BL5qRFCOhK+7VOQK0B9XcZ/NndNBVQR7SCkU8V8SPZNKAllgdUWJIctNspaICAFiGgK+23ckDzI85XmP0Ubps4h3ckAip1MWhkLwHNnFIH/Uzf3Ok/lBxTfXiaFVvgslIZArrWjovyGQtoKoLJXbqrz4aesplPaGE/hZclFwd0aXNvbVoeUHFxIny5HkvrFjytighoGQLaq2g/3QyWDua9RcnNZiKg92yVBjTIXZ1+LkioYmqpW6skiNKQmnVVz6g6AlqGgPYqF1DTYPGALrwXVNXF5gHNhadRQMs+7Ul9jNlRWyCgZQhot8JUyqf1mo1jAdW8Hd4QUPmYqvUztl2uPLp+OuPMV3J+WhrQ3C1U2wWUi0hlCOhA9AH115tvGU5AUwEt72fkW4+sAZ3WXD2g8UcLA1owBSWgQyGgA7EHNHYVvlVAxdDZ8ineyi+u6KZHXK0sYrHhhaHyTyJot6Ly+VGbmPJJRxUI6EDUAQ1XnP88/dHJZpUz+OTHhtj6aQqovOKiNnkbl/VTKmjV76BvgKmoBgEdSekE1J+ChmsqrsKXJDMdSUs+xS9XktfMBnRRm4LwWXJcEtCtI0pANQjoSBYENMLJ5vV/pTpF6xjOC2OV9QZyf84doSWgsU5XmYDq7pzPjqIr6HYJ5XK8CgEdiiqKRZfrn7POaJ0SrXQXKz40ZD5+Oof+Ws+31MfWzAf0+eLmkvL5jxUMo48jAR0DAd0ldT+fYs05z7M1W+n2Jz9w8YDKezQfl0cRUH/V3JDC2F+9B9VDJIeKr1Q8/mK3ahJQFQK6S6eCOeidMlTuSmEkowEVTtu1ZdT208li9YDWPKlWTUI3DOiLb/UjGAkB7VfpHDLYNkhoakRdz+K5PPsPiAGVt04+FXVAnego+1nh4+YNmgS0XuroZwkC2i3DaXhmgOSI5QGN1rFuQNWfIDJiQPMXknRj1qsdE9AiBLRbSwOauxnUVzQdNAZU3rzSh9q50UkPu21Ai6agyiGbBXT5gPtGQHtV/ipmboDMiIsDmu9n9BWAs36eGaevXHkPa/ZTdQC2CWiF4NHOIgS0V6sH1E+YXLTEDHJRQL0VTfTRKe7h6gEtu8RPQLdCQHu1fkDnIkWLBzTVTzGgBffI6zQMaL5nmwa5ZvXoZwkC2qvFAc18JFNOrGjC/FF64Pqg309/VLHGyQNKH7O+STXr9Ryw/EXVSnsnoFshoN1a2s/Cq/CebNCSE87ovNIe0FxfbapfGCrcca3916we+SxAQLu1OKDBbZ8rB3RaK9hq/qM/Wnp/moNXqzYRLL8sVXf/TBs3QkD7tTCfy0asFNDIRunRTMdj0ktAlx8B+dwGAYUoFazbw1UDmp2CNgloql+2i0LmjxYp2Qz9IKCQ6VpXFtDEMm161wqo8aJQWQttW6EjBBSylQOam4J2HlDbZJKADo+AIiKfMrmaqgqm56DRw1ncz3mr4vkqDpuphQR0eAQUhSoFNHKHaduA+rXKTkDXm4LqN0JHCOi46l+lV8kFNHXHezKgmUZWmH+2DOji70jSb4V+ENBhLb9P1CYbUPW2saWtjlxoXCxdKwWUKejoCOiwtgqo8K0e2n5mAlplkplSUKsFMWx1SOgQAR3V8vfKW7ULaPlhlG1CQFEZAR3VdgGdpausiNqAFrwaoD/ssloZombqoPsyKBEdDgEd1YYBdZXNJ0v6OZvjZtbRUoZqzZh9/UpCB0ZAR9VJQAsvnZcHNLK27YUAXabWjdltVwR0TAMF9J/fTpKf/yw5uP0EdLuLSHPJjgULVd2brVQ1oLq55QYxYwo6KAI6rE4Cmny9MoycpnluHGcn/f445QHV2CJmBHRQAwX0/PevBNTVRT6TEpXTZPeH8JlPiqGXIqBQGymg1znot0UjdB6cvYlXLl4/v5iRgDa8656AQm2ogF4K+tMfSwYgoKsyBDTTz3AKWuM45+XaJGb0c0xjBfRyFv/LXwu2J6CrigY0X1blFLTKYfrx2iJmBHRMgwX0/H46fV+wOQFtImjZ44F8JqMLsgGtp4eArnrvKaoZLaCfJ/H6Kah0zanlwR2KUzN5cvjDuQQkbtxLQMNTdmIGpdECWjQFJaDtuD2LBzT3NiJNQAvfLVqOCzgwGy6gyxDQWpygBXVT5C4/NfUiTEBn+BLOThBQpMnZkgMnLEyNmho4/ENqvEVtHTCgfA18LwgokiLpWhrQ7DcuhRei9Dkuzelw/SSg3SCgSGoV0HA04c/a0eYrFO58wIC+vFDQTgwb0HfTLfUEtFCsXrPHg1ViCYt0zV09XCUfUG+N4oAOd9WdgHaDgCKlakCTXY0MldgscpD54A6PgHaDgCJFFdD4jfTyRol9LAyo+IrC/hDQbhBQpKgCqqyVYix5ldz4hwsoF5G6QUCRFIuR389sr+aVk5dY4zcbm4BiPQQUSTUC+sMXW1wQv9lK87H3309upO8GAUVarEXT49noBf3UBDQTQG+dwwUUnSCgWKg8oIkB5BXDrcQ1Ho+QT6yFgGKhXEBzE9DI++qF+WVin+mDoKhoZNiA2hDQ+qoGVJyuKgKaPG9PHx9gR0BRLFKz1NqpfkYHFARraA6CgKIVAopSJe06qwKa2yLYWhgsPnTBnoEyBBSlCto1W1/IrmYDMb8lSSSgaIaAYlI6PywZ1t8iOkayntMWBBRdIKB4UGZG36PHStL6sTGy/fwR+9SmCgcMFCKgeKgd0Gk1Yf3oINqANnhiQDECijttoIoDKm0QG8R9PPyTsYQEFK0QUNwVh1E9nimg/sQ1G9DEMSkOd7TPVEYfCCjueguotzwXUOVRRQz3rR7oAwHFnS6guZWey5IBjfUutvp8UerAUgcfR0BhQkDxUNJPxfJkP3VX4Qt2rst/6JbNAb/ZGF0goHioHNDMW5Aiw6wc0K++oq1xeAQUk3yEcmvMlj//XBK2REB1715S7ueGgGIRAoqZeYb8PxYF1PqypKmFtoAG/SSgKEJAMTPLkDSdLAio9XM4TeFlAooNEFC4olNIU0CrHEThRkV7IqBYhoDCNWuX84Oun7Xe9KPYUWSjwh2RTyxDQOGqFdDF75usNU4G6cQiBBQuXUBVA1Q6i29bUAKKRQgoZtxsiQEtGyKxhmqM5gkln1iCgGJmFi1hNqofYdELpasFFFiCgGLOTZY+oM6y+gGloOgVAUWC38Xkej+CE//0ykxBMTwCigoIKI6JgGK5eeq0Z/DKz80joOgXAcVyLQJa75ZSoBkCiuW81oXVmz+iDSMBRe8IKJa4BS43WfSWqsNIPtE5AooFfngyq81+9hY3PlKgBQKKBXQBzSyvdKZOhrE+Ago73fyzwdfBCevzgik2QEBhl2+nt5q03nyhKoLSaAQUGyCgsCsPaPJr5M7KDEqDKQ9FxAeKwIqAwk5brVYB9S9E2QLKR9rBjIBiAWW01AFVZVAcjYBiCwQUC2ijlcybMAGVVpwerRxQvtEDdgQUS2iTlaqbHND4VXZ5ncUTUAKKcgQU9YUlS+btuYSAYiwEFNVJLVPGLVrQHzJ/ueFoCSjsCCiqM08G7QFdsMv8RaSO6/pysfVBHBkBRW2xk/DCjTUBDRZbjjcX0I4nqC93Wx/HcRFQ1LYooLHNdRPQBQXNLCagkBBQ1LYwoJHZZGr+Wf6tywWH0/FrpC8vFHRjBBS1rRFQ+y6Lj42AIo6Aorpl/YzNEQlogIBujoCiuqUBzQybqmvBINrdElDEEVDU1yKfmwWUi0iII6AYRip92iYSUNREQNGxSOmSAUzX0RBQbqRHFAFFvzKXjEq2VcXS0AAACxtJREFUUS8HChBQ9CsT0NyH45WMCVgQUHQrEsrUxSTFKTr5RD0EFN3KBzR1t+haR4kjI6DoFgFF7wgoutVjQDu+Io8NEFD0K9JC1YugbY6o43tCsQUCin5lA6rfphICihkCio5lZpmL3pNk0fH74rEJAooRbXSZiIBijoACagQUcwQUx7F43kpAMUdAcRgVri/RT8wQUBwGAUVtBBRHUeUee/IJFwHFUfAuT1RHQHEUBBTVEVAcBQFFdQQUh0E/URsBRa+qx46AojYCik41yB35RGUEFJ1ivoj+EVD0iUs+GAABRZ8IKAZAQNEnAooBEFD0iYBiAAQUnaKf6B8BRacIKPpHQNEr8onuEVDsCM3FuggohiSmkrN+rIyAYkRyKgkoVkZAMSIxldz5hLURUAxITiUBxdoIKAZEQNEHAooBEVD0gYBiQJFU0k+sjIBiRFyFRxcIKEYUSSX5xLoIKIZEKtEDAgoARoMF9O9fT6fTL39NP//7++nnPwu2J6AA6hkroG+nmy+PBwgogO0MFdBHP5+TUAIKYDsjBfRy/v7983/fnwUloAC2M1JA304//XH9w2c27wUloAC2M1BAP2M5vfb5di8oAQWwnYEC+s9v1xP4m3tBCSiA7Ywa0EtBvxBQHNPLxdYHgfPAAb28DvqNgOKIXu62Pg6MFFD3NdDbj6fvBBQHREC7MVBAL7cvOVPQy11NP/0XAcXhvLxQ0F6MFNDLfaDfnJ8/rvfUJwJ6EjQ7OmAlBLQfIwX0ege9exr/QUBxQAS0H0MF9FpQdw56mZNyCo+DIaD9GCuglytH32YPvBNQHA797MZgAV2KgGIHCGg3CCgwHPLZi2ED+v74ZJEiBBRAPQQUR8fXK8GMgOLg+C5k2BFQHBwBhR0BxbH9+EFBYUZAcWwEFAsQUBwbAcUCBBTHRkCxAAHFwdFP2A0bUBsCCh8BhR0BxdGRT5gRUAAwIqAAYERAAcCIgAKAEQEFACMCCgBGBBQAjAgoABgRUAAwIqAAYERAAcCIgAKAEQEFACMCCgBGBBQAjAgoABgRUAAwOlxAAaCe6o2qPWBNW/+yAexL9UbVHvDghn/VgSewtdGfwOjHX+ZQT3YFw//t4QlsbfQnMPrxlznUk13B8H97eAJbG/0JjH78ZQ71ZFcw/N8ensDWRn8Cox9/mUM92RUM/7eHJ7C10Z/A6Mdf5lBPdgXD/+3hCWxt9Ccw+vGXOdSTXcHwf3t4Alsb/QmMfvxlDvVkVzD83x6ewNZGfwKjH3+ZQz3ZFQz/t4cnsLXRn8Dox1/mUE92BcP/7eEJbG30JzD68Zc51JNdwfB/e3gCWxv9CYx+/GUO9WRXMPzfHp7A1kZ/AqMff5lDPdkVDP+3hyewtdGfwOjHX+ZQT3YFw//t4QlsbfQnMPrxlznUk13B8H97eAJbG/0JjH78ZQ71ZFcw/N8ensDWRn8Cox9/mUM92RUM/7eHJ7C10Z/A6Mdf5lBPdgXD/+3hCWxt9Ccw+vGXOdSTXcHwf3t4Alsb/QmMfvxlDvVkAaAmAgoARgQUAIwIKAAYEVAAMCKgAGBEQAHAiIACgBEBBQAjAgoARgQUAIwIKAAYEVAAMCKgAGBEQAHAiIACgBEBBQAjAgoARgQUAIwIKAAYEVAAMCKgAGBEQAHAiIACgBEBBQAjAgoARgQUAIwIaG1//3r69NMfWx+HxT+/XY7929aHYTfyL//p81l83/oYrD4u/w8Y9/CLEdC6bgm6+PnPrY+l2Nv90EcN0NC//KfL0xi0QLf/gI3+/4ASBLSq5z/hAf8OvY976FdD//Idb8NO4aZ+nk6//LX1wayDgFb1/jgDvvwj+LL10ZS5/O2//LX/GO/Qb0b+5Ts+hj0HvvwX7BrO6f8T+0dAa3JOvt6HmwW9ParzWdIRT+KH/uU/3ebRQwb0fZp4fhxmCkpAa/p4znz+/X2wfwWf/3Af0Xkfcv4w8i//6fPQf/4/Yx7956E//sPr/HHnCGhNbnneBvtX8Dnv/PL844Dzh5F/+U+fz+L7+5hH7/wNOg4C2srbYP8NdvpzmQWNegZ8M9ovf/IZoW/nQQP6MeSJy0IEtJHPM+KxZnHOv9rhT8CG++U/fP7mPw980IBeD/vy6smYh29DQBsZ7nVE96x32Anc3XC//IfbL37QgF4O/n0Ht5EVIaBtjPcyohvNwQM63i//7n4SPG5A/3MXN+KWIKBNfP4THu1v0DygQ/4Lvhvwl3/zeOVhzIDeTt6vT2DYW4nLEdAWPgb8L/BuZqAj/vJv3u4HPnBA76+cDHorsQEBXWp6A+Hzb8yQ/4T3EtAhf/lXUzfHDOjlvGV65WTsc5gCBHSpMKBvQ74NYydX4cf85V88b6McN6DTpbvD3NJEQJfyA3o5kxnx9Z+PPdwHOuov/+L5WS43wwXonYBisctHcgz5V2f4dyKdB/7lXwwfUOe9tAQUNuO+ej78e+FH/uVfDB9Q9+4HXgOFxWeFhv0nPPqnMQ39y58Z9DXQ59+gce8kK0ZAaxr4U4DG/zzQoX/5M6MG9PE36PpXaLgJtA0BreljfhI22L+CwT+RfuxfvmvUgLqvQoz5Ino5AlrR7b0Y4/4bHvo7kUb/5TuGDejzP2JH6ScBrcn9Up4h/w2P/K2cw//yn8YN6P0/wkOewdgQUAAwIqAAYERAAcCIgAKAEQEFACMCCgBGBBQAjAgoABgRUAAwIqAAYERAAcCIgAKAEQEFACMCCgBGBBQAjAgoABgRUAAwIqAAYERAAcCIgAKAEQEFACMCCgBGBBQAjAgoABgRUAAwIqAAYERAAcCIgAKAEQEFACMCCgBGBBQAjAgoABgRUAAwIqAAYERAAcCIgAKAEQEFACMCCgBGBBQAjAgoABgRUAAwIqAAYERAAcCIgAKAEQEFACMCCgBGBBQAjAgoABgRUAAwIqAAYERAAcCIgAKAEQEFACMCCgBGBBRjeD85vs0W/f3r9cEv/ib//Pbzn6sdHw6JgGIMs4C6CXUWzBP67+8nAoq2CCjG4AX09P328GclHb/85WzxdiKgaIyAYgzvUzPP54/To43Xfv70x+WP//w2m4NelxBQtEVAMQY3oNdXPa8/vbln8x/Pien9dVECirYIKMYwC+glnJfJ5iWT32br3E7ir7PR/8FroGiNgGIM84C+3wL6Nn/Z87Obt9P5ywum37mIhOYIKMYgBfTyOud3eeUvXIXHCggoxhCcwn+7nsEnEklA0RwBxRiki0gf3o1LcwQUzRFQjMEN6Nv9lk8Cio0RUIzBu5H+erHoQ3j/5hMBRXMEFGN4D/vJDBRbI6AYw3uQz+tLoQQUWyKgGMO7cMfSdN+niICiOQKKMUgBDe4D/fDeDU9A0RYBxRikgD7fu3n35r6zk4CiOQKKMYgB9d4L/zH7+BACiuYIKMYgBvR6aWn2aUxOTgkomiOgGIMc0NvnKV8XXD+ByT2hJ6BojoBiDHJAb9mczIJJQNEcAcUYIgG9va+T70TCNggoxhAN6HSPvf+uTgKK5ggoABgRUAAwIqAAYERAAcCIgAKAEQEFACMCCgBGBBQAjAgoABgRUAAwIqAAYERAAcCIgAKAEQEFACMCCgBGBBQAjAgoABgRUAAwIqAAYERAAcCIgAKAEQEFACMCCgBGBBQAjAgoABgRUAAwIqAAYERAAcCIgAKAEQEFACMCCgBGBBQAjAgoABgRUAAwIqAAYERAAcCIgAKAEQEFACMCCgBGBBQAjAgoABgRUAAwIqAAYERAAcCIgAKAEQEFACMCCgBGBBQAjAgoABj9f/sgGYSu64OC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a:ext>
            </a:extLst>
          </a:blip>
          <a:srcRect t="13026"/>
          <a:stretch/>
        </p:blipFill>
        <p:spPr>
          <a:xfrm>
            <a:off x="460375" y="2506980"/>
            <a:ext cx="3675028" cy="2709522"/>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t="12455"/>
          <a:stretch/>
        </p:blipFill>
        <p:spPr>
          <a:xfrm>
            <a:off x="4266657" y="2489200"/>
            <a:ext cx="3675028" cy="2727302"/>
          </a:xfrm>
          <a:prstGeom prst="rect">
            <a:avLst/>
          </a:prstGeom>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t="12065"/>
          <a:stretch/>
        </p:blipFill>
        <p:spPr>
          <a:xfrm>
            <a:off x="8072939" y="2495549"/>
            <a:ext cx="3675028" cy="2739449"/>
          </a:xfrm>
          <a:prstGeom prst="rect">
            <a:avLst/>
          </a:prstGeom>
        </p:spPr>
      </p:pic>
      <p:sp>
        <p:nvSpPr>
          <p:cNvPr id="23" name="TextBox 22"/>
          <p:cNvSpPr txBox="1"/>
          <p:nvPr/>
        </p:nvSpPr>
        <p:spPr>
          <a:xfrm>
            <a:off x="1768545" y="2052793"/>
            <a:ext cx="1058688" cy="369332"/>
          </a:xfrm>
          <a:prstGeom prst="rect">
            <a:avLst/>
          </a:prstGeom>
          <a:noFill/>
        </p:spPr>
        <p:txBody>
          <a:bodyPr wrap="none" rtlCol="0">
            <a:spAutoFit/>
          </a:bodyPr>
          <a:lstStyle/>
          <a:p>
            <a:pPr algn="ctr"/>
            <a:r>
              <a:rPr lang="en-GB" dirty="0" smtClean="0"/>
              <a:t>Temporal</a:t>
            </a:r>
            <a:endParaRPr lang="en-GB" dirty="0"/>
          </a:p>
        </p:txBody>
      </p:sp>
      <p:sp>
        <p:nvSpPr>
          <p:cNvPr id="24" name="TextBox 23"/>
          <p:cNvSpPr txBox="1"/>
          <p:nvPr/>
        </p:nvSpPr>
        <p:spPr>
          <a:xfrm>
            <a:off x="5727600" y="2055806"/>
            <a:ext cx="814134" cy="369332"/>
          </a:xfrm>
          <a:prstGeom prst="rect">
            <a:avLst/>
          </a:prstGeom>
          <a:noFill/>
        </p:spPr>
        <p:txBody>
          <a:bodyPr wrap="none" rtlCol="0">
            <a:spAutoFit/>
          </a:bodyPr>
          <a:lstStyle/>
          <a:p>
            <a:pPr algn="ctr"/>
            <a:r>
              <a:rPr lang="en-GB" dirty="0" smtClean="0"/>
              <a:t>Spatial</a:t>
            </a:r>
            <a:endParaRPr lang="en-GB" dirty="0"/>
          </a:p>
        </p:txBody>
      </p:sp>
      <p:sp>
        <p:nvSpPr>
          <p:cNvPr id="25" name="TextBox 24"/>
          <p:cNvSpPr txBox="1"/>
          <p:nvPr/>
        </p:nvSpPr>
        <p:spPr>
          <a:xfrm>
            <a:off x="9197982" y="2059858"/>
            <a:ext cx="1424942" cy="369332"/>
          </a:xfrm>
          <a:prstGeom prst="rect">
            <a:avLst/>
          </a:prstGeom>
          <a:noFill/>
        </p:spPr>
        <p:txBody>
          <a:bodyPr wrap="none" rtlCol="0">
            <a:spAutoFit/>
          </a:bodyPr>
          <a:lstStyle/>
          <a:p>
            <a:pPr algn="ctr"/>
            <a:r>
              <a:rPr lang="en-GB" dirty="0" smtClean="0"/>
              <a:t>Data Content</a:t>
            </a:r>
            <a:endParaRPr lang="en-GB" dirty="0"/>
          </a:p>
        </p:txBody>
      </p:sp>
      <p:cxnSp>
        <p:nvCxnSpPr>
          <p:cNvPr id="27" name="Straight Arrow Connector 26"/>
          <p:cNvCxnSpPr/>
          <p:nvPr/>
        </p:nvCxnSpPr>
        <p:spPr>
          <a:xfrm flipH="1" flipV="1">
            <a:off x="2886075" y="4330700"/>
            <a:ext cx="553812" cy="949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86547" y="5126675"/>
            <a:ext cx="2562240" cy="307777"/>
          </a:xfrm>
          <a:prstGeom prst="rect">
            <a:avLst/>
          </a:prstGeom>
          <a:noFill/>
        </p:spPr>
        <p:txBody>
          <a:bodyPr wrap="none" rtlCol="0">
            <a:spAutoFit/>
          </a:bodyPr>
          <a:lstStyle/>
          <a:p>
            <a:r>
              <a:rPr lang="en-GB" sz="1400" dirty="0" smtClean="0"/>
              <a:t>Each point represents a recorder</a:t>
            </a:r>
            <a:endParaRPr lang="en-GB" sz="1400" dirty="0"/>
          </a:p>
        </p:txBody>
      </p:sp>
      <p:sp>
        <p:nvSpPr>
          <p:cNvPr id="14" name="TextBox 13"/>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536649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479" y="0"/>
            <a:ext cx="12542293" cy="1323833"/>
          </a:xfrm>
          <a:prstGeom prst="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259307" y="369528"/>
            <a:ext cx="9056143" cy="584775"/>
          </a:xfrm>
          <a:prstGeom prst="rect">
            <a:avLst/>
          </a:prstGeom>
          <a:noFill/>
        </p:spPr>
        <p:txBody>
          <a:bodyPr wrap="square" rtlCol="0">
            <a:spAutoFit/>
          </a:bodyPr>
          <a:lstStyle/>
          <a:p>
            <a:r>
              <a:rPr lang="en-GB" sz="3200" dirty="0" smtClean="0">
                <a:solidFill>
                  <a:schemeClr val="bg1"/>
                </a:solidFill>
              </a:rPr>
              <a:t>P R I N C I P A L   C O M P O N E N T   A N A L Y S I S </a:t>
            </a:r>
            <a:endParaRPr lang="en-GB" sz="3200" dirty="0">
              <a:solidFill>
                <a:schemeClr val="bg1"/>
              </a:solidFill>
            </a:endParaRPr>
          </a:p>
        </p:txBody>
      </p:sp>
      <p:pic>
        <p:nvPicPr>
          <p:cNvPr id="6146" name="Picture 2" descr="https://lh4.googleusercontent.com/zTIXF_U-EUmL5dzdu03wArGI88syBAq2SrCg5BhdCihwXFDcxHUCSYdvnOXeDsGJ1fRcj0IrL8ZWhnHA1NycAFyBzznxZ2MTUqtROzMpneAFHppdn4L1KCj7viO86nIhDHodqcb6"/>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38844" y="1571697"/>
            <a:ext cx="3162466" cy="32909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4.googleusercontent.com/yGest_CSlwL7qTlwyV4zlEpqP-QNQcaLyXEyDgdxdF_n36UiHlPNv3TkO61pLDIecqFfc0MhA9gtwm4uoF9cl1uyuXCTBnRqFwvKNDQePaak3KPgqdSaiQqbYXyJ10gMdnB1C8rA"/>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334889" y="1571697"/>
            <a:ext cx="3149925" cy="32909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3.googleusercontent.com/lG6noDVnE-G5Y212p3mDxQ6BMAut4FyK1PXoDInazqSqgurzTjlys5D-FZtiBfwfr0M9eBWIA_FSFezMCOd1YUUEEr0Kyq-ngUtn4oTM6CPeLhmfHwfSvf1MSevIKPQS8H7ng-oN"/>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218393" y="1571696"/>
            <a:ext cx="3195969" cy="329096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886460" y="3147060"/>
            <a:ext cx="3298664" cy="369332"/>
            <a:chOff x="886460" y="3147060"/>
            <a:chExt cx="3298664" cy="369332"/>
          </a:xfrm>
        </p:grpSpPr>
        <p:cxnSp>
          <p:nvCxnSpPr>
            <p:cNvPr id="8" name="Straight Arrow Connector 7"/>
            <p:cNvCxnSpPr/>
            <p:nvPr/>
          </p:nvCxnSpPr>
          <p:spPr>
            <a:xfrm>
              <a:off x="886460" y="3340634"/>
              <a:ext cx="2714850" cy="2"/>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01310" y="3147060"/>
              <a:ext cx="583814" cy="369332"/>
            </a:xfrm>
            <a:prstGeom prst="rect">
              <a:avLst/>
            </a:prstGeom>
            <a:noFill/>
          </p:spPr>
          <p:txBody>
            <a:bodyPr wrap="none" rtlCol="0">
              <a:spAutoFit/>
            </a:bodyPr>
            <a:lstStyle/>
            <a:p>
              <a:r>
                <a:rPr lang="en-GB" dirty="0"/>
                <a:t>7</a:t>
              </a:r>
              <a:r>
                <a:rPr lang="en-GB" dirty="0" smtClean="0"/>
                <a:t>2%</a:t>
              </a:r>
              <a:endParaRPr lang="en-GB" dirty="0"/>
            </a:p>
          </p:txBody>
        </p:sp>
      </p:grpSp>
      <p:grpSp>
        <p:nvGrpSpPr>
          <p:cNvPr id="29" name="Group 28"/>
          <p:cNvGrpSpPr/>
          <p:nvPr/>
        </p:nvGrpSpPr>
        <p:grpSpPr>
          <a:xfrm>
            <a:off x="4769964" y="3184912"/>
            <a:ext cx="3295233" cy="369332"/>
            <a:chOff x="4769964" y="3184912"/>
            <a:chExt cx="3295233" cy="369332"/>
          </a:xfrm>
        </p:grpSpPr>
        <p:cxnSp>
          <p:nvCxnSpPr>
            <p:cNvPr id="12" name="Straight Arrow Connector 11"/>
            <p:cNvCxnSpPr/>
            <p:nvPr/>
          </p:nvCxnSpPr>
          <p:spPr>
            <a:xfrm>
              <a:off x="4769964" y="3369578"/>
              <a:ext cx="2714850" cy="2"/>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481383" y="3184912"/>
              <a:ext cx="583814" cy="369332"/>
            </a:xfrm>
            <a:prstGeom prst="rect">
              <a:avLst/>
            </a:prstGeom>
            <a:noFill/>
          </p:spPr>
          <p:txBody>
            <a:bodyPr wrap="none" rtlCol="0">
              <a:spAutoFit/>
            </a:bodyPr>
            <a:lstStyle/>
            <a:p>
              <a:r>
                <a:rPr lang="en-GB" dirty="0" smtClean="0"/>
                <a:t>82%</a:t>
              </a:r>
              <a:endParaRPr lang="en-GB" dirty="0"/>
            </a:p>
          </p:txBody>
        </p:sp>
      </p:grpSp>
      <p:grpSp>
        <p:nvGrpSpPr>
          <p:cNvPr id="31" name="Group 30"/>
          <p:cNvGrpSpPr/>
          <p:nvPr/>
        </p:nvGrpSpPr>
        <p:grpSpPr>
          <a:xfrm>
            <a:off x="9079440" y="2389894"/>
            <a:ext cx="2037128" cy="369332"/>
            <a:chOff x="9079440" y="2389894"/>
            <a:chExt cx="2037128" cy="369332"/>
          </a:xfrm>
        </p:grpSpPr>
        <p:cxnSp>
          <p:nvCxnSpPr>
            <p:cNvPr id="13" name="Straight Arrow Connector 12"/>
            <p:cNvCxnSpPr/>
            <p:nvPr/>
          </p:nvCxnSpPr>
          <p:spPr>
            <a:xfrm flipH="1" flipV="1">
              <a:off x="9663254" y="2574560"/>
              <a:ext cx="1453314" cy="254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79440" y="2389894"/>
              <a:ext cx="583814" cy="369332"/>
            </a:xfrm>
            <a:prstGeom prst="rect">
              <a:avLst/>
            </a:prstGeom>
            <a:noFill/>
          </p:spPr>
          <p:txBody>
            <a:bodyPr wrap="none" rtlCol="0">
              <a:spAutoFit/>
            </a:bodyPr>
            <a:lstStyle/>
            <a:p>
              <a:r>
                <a:rPr lang="en-GB" dirty="0"/>
                <a:t>5</a:t>
              </a:r>
              <a:r>
                <a:rPr lang="en-GB" dirty="0" smtClean="0"/>
                <a:t>2%</a:t>
              </a:r>
              <a:endParaRPr lang="en-GB" dirty="0"/>
            </a:p>
          </p:txBody>
        </p:sp>
      </p:grpSp>
      <p:grpSp>
        <p:nvGrpSpPr>
          <p:cNvPr id="30" name="Group 29"/>
          <p:cNvGrpSpPr/>
          <p:nvPr/>
        </p:nvGrpSpPr>
        <p:grpSpPr>
          <a:xfrm>
            <a:off x="10241349" y="1632272"/>
            <a:ext cx="583814" cy="1895452"/>
            <a:chOff x="10241349" y="1632272"/>
            <a:chExt cx="583814" cy="1895452"/>
          </a:xfrm>
        </p:grpSpPr>
        <p:cxnSp>
          <p:nvCxnSpPr>
            <p:cNvPr id="16" name="Straight Arrow Connector 15"/>
            <p:cNvCxnSpPr/>
            <p:nvPr/>
          </p:nvCxnSpPr>
          <p:spPr>
            <a:xfrm flipH="1" flipV="1">
              <a:off x="10500541" y="1632272"/>
              <a:ext cx="17599" cy="155264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241349" y="3158392"/>
              <a:ext cx="583814" cy="369332"/>
            </a:xfrm>
            <a:prstGeom prst="rect">
              <a:avLst/>
            </a:prstGeom>
            <a:noFill/>
          </p:spPr>
          <p:txBody>
            <a:bodyPr wrap="none" rtlCol="0">
              <a:spAutoFit/>
            </a:bodyPr>
            <a:lstStyle/>
            <a:p>
              <a:r>
                <a:rPr lang="en-GB" dirty="0" smtClean="0"/>
                <a:t>34%</a:t>
              </a:r>
              <a:endParaRPr lang="en-GB" dirty="0"/>
            </a:p>
          </p:txBody>
        </p:sp>
      </p:grpSp>
      <p:sp>
        <p:nvSpPr>
          <p:cNvPr id="17" name="TextBox 16"/>
          <p:cNvSpPr txBox="1"/>
          <p:nvPr/>
        </p:nvSpPr>
        <p:spPr>
          <a:xfrm>
            <a:off x="266517" y="5524203"/>
            <a:ext cx="3976617" cy="523220"/>
          </a:xfrm>
          <a:prstGeom prst="rect">
            <a:avLst/>
          </a:prstGeom>
          <a:noFill/>
        </p:spPr>
        <p:txBody>
          <a:bodyPr wrap="square" rtlCol="0">
            <a:spAutoFit/>
          </a:bodyPr>
          <a:lstStyle/>
          <a:p>
            <a:pPr algn="ctr"/>
            <a:r>
              <a:rPr lang="en-GB" sz="1400" b="1" dirty="0" smtClean="0"/>
              <a:t>Recording intensity:</a:t>
            </a:r>
            <a:r>
              <a:rPr lang="en-GB" sz="1400" dirty="0" smtClean="0"/>
              <a:t> </a:t>
            </a:r>
            <a:r>
              <a:rPr lang="en-GB" sz="1400" dirty="0"/>
              <a:t>individuals with high values record frequently and regularly</a:t>
            </a:r>
          </a:p>
        </p:txBody>
      </p:sp>
      <p:sp>
        <p:nvSpPr>
          <p:cNvPr id="18" name="TextBox 17"/>
          <p:cNvSpPr txBox="1"/>
          <p:nvPr/>
        </p:nvSpPr>
        <p:spPr>
          <a:xfrm>
            <a:off x="4232193" y="5524203"/>
            <a:ext cx="3880073" cy="523220"/>
          </a:xfrm>
          <a:prstGeom prst="rect">
            <a:avLst/>
          </a:prstGeom>
          <a:noFill/>
        </p:spPr>
        <p:txBody>
          <a:bodyPr wrap="square" rtlCol="0">
            <a:spAutoFit/>
          </a:bodyPr>
          <a:lstStyle/>
          <a:p>
            <a:pPr algn="ctr"/>
            <a:r>
              <a:rPr lang="en-GB" sz="1400" b="1" dirty="0" smtClean="0"/>
              <a:t>Spatial extent:</a:t>
            </a:r>
            <a:r>
              <a:rPr lang="en-GB" sz="1400" dirty="0" smtClean="0"/>
              <a:t> </a:t>
            </a:r>
            <a:r>
              <a:rPr lang="en-GB" sz="1400" dirty="0"/>
              <a:t>recorders with high spatial extend record over many locations, unevenly</a:t>
            </a:r>
          </a:p>
        </p:txBody>
      </p:sp>
      <p:sp>
        <p:nvSpPr>
          <p:cNvPr id="27" name="TextBox 26"/>
          <p:cNvSpPr txBox="1"/>
          <p:nvPr/>
        </p:nvSpPr>
        <p:spPr>
          <a:xfrm>
            <a:off x="8065197" y="4957584"/>
            <a:ext cx="4076003" cy="954107"/>
          </a:xfrm>
          <a:prstGeom prst="rect">
            <a:avLst/>
          </a:prstGeom>
          <a:noFill/>
        </p:spPr>
        <p:txBody>
          <a:bodyPr wrap="square" rtlCol="0">
            <a:spAutoFit/>
          </a:bodyPr>
          <a:lstStyle/>
          <a:p>
            <a:pPr algn="ctr"/>
            <a:r>
              <a:rPr lang="en-GB" sz="1400" b="1" dirty="0" smtClean="0"/>
              <a:t>Recording potential</a:t>
            </a:r>
            <a:r>
              <a:rPr lang="en-GB" sz="1400" dirty="0" smtClean="0"/>
              <a:t>: recorders with high recording potential record </a:t>
            </a:r>
            <a:r>
              <a:rPr lang="en-GB" sz="1400" dirty="0"/>
              <a:t>a large proportion of species, </a:t>
            </a:r>
            <a:r>
              <a:rPr lang="en-GB" sz="1400" dirty="0" smtClean="0"/>
              <a:t>fewer </a:t>
            </a:r>
            <a:r>
              <a:rPr lang="en-GB" sz="1400" dirty="0"/>
              <a:t>lists of length </a:t>
            </a:r>
            <a:r>
              <a:rPr lang="en-GB" sz="1400" dirty="0" smtClean="0"/>
              <a:t>one </a:t>
            </a:r>
            <a:r>
              <a:rPr lang="en-GB" sz="1400" dirty="0"/>
              <a:t>and also record more rare species than the average recorder</a:t>
            </a:r>
            <a:r>
              <a:rPr lang="en-GB" sz="1400" dirty="0" smtClean="0"/>
              <a:t> </a:t>
            </a:r>
          </a:p>
        </p:txBody>
      </p:sp>
      <p:sp>
        <p:nvSpPr>
          <p:cNvPr id="6144" name="TextBox 6143"/>
          <p:cNvSpPr txBox="1"/>
          <p:nvPr/>
        </p:nvSpPr>
        <p:spPr>
          <a:xfrm>
            <a:off x="8218393" y="5975191"/>
            <a:ext cx="3922807" cy="738664"/>
          </a:xfrm>
          <a:prstGeom prst="rect">
            <a:avLst/>
          </a:prstGeom>
          <a:noFill/>
        </p:spPr>
        <p:txBody>
          <a:bodyPr wrap="square" rtlCol="0">
            <a:spAutoFit/>
          </a:bodyPr>
          <a:lstStyle/>
          <a:p>
            <a:pPr algn="ctr"/>
            <a:r>
              <a:rPr lang="en-GB" sz="1400" b="1" dirty="0" smtClean="0"/>
              <a:t>Rarity </a:t>
            </a:r>
            <a:r>
              <a:rPr lang="en-GB" sz="1400" b="1" dirty="0"/>
              <a:t>recording:</a:t>
            </a:r>
            <a:r>
              <a:rPr lang="en-GB" sz="1400" dirty="0"/>
              <a:t> recorders with a high rarity recording score will tend to preferentially record rarer species, typically on lists of length 1</a:t>
            </a:r>
            <a:r>
              <a:rPr lang="en-GB" sz="1400" dirty="0" smtClean="0"/>
              <a:t>.</a:t>
            </a:r>
            <a:endParaRPr lang="en-GB" sz="1400" dirty="0"/>
          </a:p>
        </p:txBody>
      </p:sp>
      <p:grpSp>
        <p:nvGrpSpPr>
          <p:cNvPr id="3" name="Group 2"/>
          <p:cNvGrpSpPr/>
          <p:nvPr/>
        </p:nvGrpSpPr>
        <p:grpSpPr>
          <a:xfrm>
            <a:off x="266517" y="4957584"/>
            <a:ext cx="11811425" cy="1529480"/>
            <a:chOff x="266517" y="4957584"/>
            <a:chExt cx="11811425" cy="1529480"/>
          </a:xfrm>
        </p:grpSpPr>
        <p:sp>
          <p:nvSpPr>
            <p:cNvPr id="2" name="Rectangle 1"/>
            <p:cNvSpPr/>
            <p:nvPr/>
          </p:nvSpPr>
          <p:spPr>
            <a:xfrm>
              <a:off x="266517" y="5262113"/>
              <a:ext cx="7845749" cy="1224951"/>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8170604" y="4957584"/>
              <a:ext cx="3907338" cy="1017607"/>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Rectangle 24"/>
          <p:cNvSpPr/>
          <p:nvPr/>
        </p:nvSpPr>
        <p:spPr>
          <a:xfrm>
            <a:off x="8174459" y="5961642"/>
            <a:ext cx="3907338" cy="1017607"/>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10152471" y="477249"/>
            <a:ext cx="2253343" cy="369332"/>
          </a:xfrm>
          <a:prstGeom prst="rect">
            <a:avLst/>
          </a:prstGeom>
          <a:noFill/>
        </p:spPr>
        <p:txBody>
          <a:bodyPr wrap="square" rtlCol="0">
            <a:spAutoFit/>
          </a:bodyPr>
          <a:lstStyle/>
          <a:p>
            <a:r>
              <a:rPr lang="en-GB" dirty="0" smtClean="0">
                <a:solidFill>
                  <a:schemeClr val="bg1"/>
                </a:solidFill>
              </a:rPr>
              <a:t>@TomAugust85</a:t>
            </a:r>
            <a:endParaRPr lang="en-GB" dirty="0">
              <a:solidFill>
                <a:schemeClr val="bg1"/>
              </a:solidFill>
            </a:endParaRPr>
          </a:p>
        </p:txBody>
      </p:sp>
    </p:spTree>
    <p:extLst>
      <p:ext uri="{BB962C8B-B14F-4D97-AF65-F5344CB8AC3E}">
        <p14:creationId xmlns:p14="http://schemas.microsoft.com/office/powerpoint/2010/main" val="290482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6144"/>
                                        </p:tgtEl>
                                        <p:attrNameLst>
                                          <p:attrName>style.visibility</p:attrName>
                                        </p:attrNameLst>
                                      </p:cBhvr>
                                      <p:to>
                                        <p:strVal val="visible"/>
                                      </p:to>
                                    </p:set>
                                    <p:animEffect transition="in" filter="fade">
                                      <p:cBhvr>
                                        <p:cTn id="38" dur="500"/>
                                        <p:tgtEl>
                                          <p:spTgt spid="61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10" presetClass="exit" presetSubtype="0" fill="hold"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31"/>
                                        </p:tgtEl>
                                      </p:cBhvr>
                                    </p:animEffect>
                                    <p:set>
                                      <p:cBhvr>
                                        <p:cTn id="63" dur="1" fill="hold">
                                          <p:stCondLst>
                                            <p:cond delay="499"/>
                                          </p:stCondLst>
                                        </p:cTn>
                                        <p:tgtEl>
                                          <p:spTgt spid="31"/>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7" grpId="0"/>
      <p:bldP spid="6144" grpId="0"/>
      <p:bldP spid="25" grpId="0" animBg="1"/>
      <p:bldP spid="25"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909</TotalTime>
  <Words>854</Words>
  <Application>Microsoft Office PowerPoint</Application>
  <PresentationFormat>Widescreen</PresentationFormat>
  <Paragraphs>85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Quantifying the behaviour of Citizen Scientists reveals the origins of bias in volunteer collected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the behaviour of Citizen Scientists reveals the origins of bias in volunteer collected data</dc:title>
  <dc:creator>August, Tom</dc:creator>
  <cp:lastModifiedBy>August, Tom</cp:lastModifiedBy>
  <cp:revision>57</cp:revision>
  <dcterms:created xsi:type="dcterms:W3CDTF">2017-12-01T16:55:58Z</dcterms:created>
  <dcterms:modified xsi:type="dcterms:W3CDTF">2017-12-08T13:44:48Z</dcterms:modified>
</cp:coreProperties>
</file>